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4" r:id="rId1"/>
  </p:sldMasterIdLst>
  <p:notesMasterIdLst>
    <p:notesMasterId r:id="rId18"/>
  </p:notesMasterIdLst>
  <p:sldIdLst>
    <p:sldId id="306" r:id="rId2"/>
    <p:sldId id="304" r:id="rId3"/>
    <p:sldId id="307" r:id="rId4"/>
    <p:sldId id="313" r:id="rId5"/>
    <p:sldId id="314" r:id="rId6"/>
    <p:sldId id="315" r:id="rId7"/>
    <p:sldId id="310" r:id="rId8"/>
    <p:sldId id="308" r:id="rId9"/>
    <p:sldId id="309" r:id="rId10"/>
    <p:sldId id="311" r:id="rId11"/>
    <p:sldId id="312" r:id="rId12"/>
    <p:sldId id="316" r:id="rId13"/>
    <p:sldId id="317" r:id="rId14"/>
    <p:sldId id="318" r:id="rId15"/>
    <p:sldId id="319" r:id="rId16"/>
    <p:sldId id="320" r:id="rId17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7C2"/>
    <a:srgbClr val="AB404B"/>
    <a:srgbClr val="81A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6" autoAdjust="0"/>
    <p:restoredTop sz="83126" autoAdjust="0"/>
  </p:normalViewPr>
  <p:slideViewPr>
    <p:cSldViewPr>
      <p:cViewPr varScale="1">
        <p:scale>
          <a:sx n="70" d="100"/>
          <a:sy n="70" d="100"/>
        </p:scale>
        <p:origin x="68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B70D5C5E-7D6C-489D-9DF1-29CC4598FBA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1263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D6FE9-F104-41B0-9578-16EC50805C21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z="8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871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D6FE9-F104-41B0-9578-16EC50805C21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z="8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370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D6FE9-F104-41B0-9578-16EC50805C21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z="8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816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D6FE9-F104-41B0-9578-16EC50805C21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z="8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020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D6FE9-F104-41B0-9578-16EC50805C21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z="8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912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D6FE9-F104-41B0-9578-16EC50805C21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z="8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696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D6FE9-F104-41B0-9578-16EC50805C21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z="8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52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D6FE9-F104-41B0-9578-16EC50805C21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z="8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03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D6FE9-F104-41B0-9578-16EC50805C21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z="8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6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D6FE9-F104-41B0-9578-16EC50805C21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z="8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899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D6FE9-F104-41B0-9578-16EC50805C21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z="8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74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D6FE9-F104-41B0-9578-16EC50805C21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z="8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39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D6FE9-F104-41B0-9578-16EC50805C21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z="8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760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D6FE9-F104-41B0-9578-16EC50805C21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z="8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585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D6FE9-F104-41B0-9578-16EC50805C21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z="8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61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587D1-4DB9-41EF-8093-BB5E4613BA3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41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27ED1-B83E-4549-9916-851461C7A55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006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8A728-D6BA-490D-BA14-3C62520F022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863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914402" y="1270003"/>
            <a:ext cx="10672233" cy="48482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1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19601-939E-4902-8834-1F4FB3D25E1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289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5F3E1-75A8-49C5-B06F-935DBD95AD8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115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61DAA-EB57-41A3-B70E-B6B29A40C163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068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413BD-CB10-4B3F-82C8-B8AB27DD845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103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2245E-4F0F-4A56-9E30-9B50484C0A5E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705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FEF9E-1723-4E15-96AB-57BF2545842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643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06408-6703-4FBD-91E6-BB3B387109A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357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E7347-BB41-4A09-8D0E-9E75DFF2691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061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62245E-4F0F-4A56-9E30-9B50484C0A5E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19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C1D8C3A-1764-8337-B7E6-1FFD2D9C5D00}"/>
              </a:ext>
            </a:extLst>
          </p:cNvPr>
          <p:cNvSpPr txBox="1"/>
          <p:nvPr/>
        </p:nvSpPr>
        <p:spPr>
          <a:xfrm>
            <a:off x="4655840" y="5139690"/>
            <a:ext cx="698477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40" dirty="0">
                <a:solidFill>
                  <a:srgbClr val="0066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</a:t>
            </a:r>
            <a:r>
              <a:rPr b="1" spc="-50" dirty="0">
                <a:solidFill>
                  <a:srgbClr val="0066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90" dirty="0">
                <a:solidFill>
                  <a:srgbClr val="0066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b="1" spc="-35" dirty="0">
                <a:solidFill>
                  <a:srgbClr val="0066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b="1" spc="-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4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b="1" spc="-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b="1" spc="-3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formalidad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FB0C36D1-567B-4574-9118-DA603C1413CB}"/>
              </a:ext>
            </a:extLst>
          </p:cNvPr>
          <p:cNvGrpSpPr/>
          <p:nvPr/>
        </p:nvGrpSpPr>
        <p:grpSpPr>
          <a:xfrm>
            <a:off x="-1" y="0"/>
            <a:ext cx="12192001" cy="2276872"/>
            <a:chOff x="-1" y="0"/>
            <a:chExt cx="12192001" cy="2276872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F6943E1E-EA90-835F-2296-1F0188EE692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2276872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D9CB32C-0043-7890-2DFD-EF58291E7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23000"/>
            </a:blip>
            <a:srcRect b="24133"/>
            <a:stretch/>
          </p:blipFill>
          <p:spPr>
            <a:xfrm>
              <a:off x="-1" y="238336"/>
              <a:ext cx="12192001" cy="1800200"/>
            </a:xfrm>
            <a:prstGeom prst="rect">
              <a:avLst/>
            </a:prstGeom>
          </p:spPr>
        </p:pic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5FE9E0C0-BF56-FF54-AE42-462EE7D1190E}"/>
              </a:ext>
            </a:extLst>
          </p:cNvPr>
          <p:cNvSpPr txBox="1">
            <a:spLocks/>
          </p:cNvSpPr>
          <p:nvPr/>
        </p:nvSpPr>
        <p:spPr>
          <a:xfrm>
            <a:off x="479376" y="548680"/>
            <a:ext cx="11233248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 fontAlgn="auto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ES" sz="24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otro</a:t>
            </a:r>
            <a:r>
              <a:rPr lang="es-ES" sz="24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lado,</a:t>
            </a:r>
            <a:r>
              <a:rPr lang="es-ES" sz="24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s-ES" sz="2400" b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prohibirse</a:t>
            </a:r>
            <a:r>
              <a:rPr lang="es-ES" sz="24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sz="2400" b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subcontratación</a:t>
            </a:r>
            <a:r>
              <a:rPr lang="es-ES" sz="24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24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s-ES" sz="24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ES"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pasará</a:t>
            </a:r>
            <a:r>
              <a:rPr lang="es-ES"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s-ES"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ES"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4.6</a:t>
            </a:r>
            <a:r>
              <a:rPr lang="es-ES"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s-ES"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trabajadores</a:t>
            </a:r>
            <a:r>
              <a:rPr lang="es-ES" sz="24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ES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es-ES"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ES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Outsourcing ¿</a:t>
            </a:r>
            <a:r>
              <a:rPr lang="es-ES" sz="2400" b="1" spc="-4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s-ES"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quedarán</a:t>
            </a:r>
            <a:r>
              <a:rPr lang="es-ES"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México?</a:t>
            </a:r>
            <a:r>
              <a:rPr lang="es-ES" sz="2400" b="1" spc="-35" dirty="0">
                <a:latin typeface="Arial" panose="020B0604020202020204" pitchFamily="34" charset="0"/>
                <a:cs typeface="Arial" panose="020B0604020202020204" pitchFamily="34" charset="0"/>
              </a:rPr>
              <a:t> ¿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trabajadores</a:t>
            </a:r>
            <a:r>
              <a:rPr lang="es-ES"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s-ES"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harán?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CA7DF4F-683D-D0E4-8F8F-025211E42715}"/>
              </a:ext>
            </a:extLst>
          </p:cNvPr>
          <p:cNvSpPr txBox="1"/>
          <p:nvPr/>
        </p:nvSpPr>
        <p:spPr>
          <a:xfrm>
            <a:off x="4799856" y="2066602"/>
            <a:ext cx="7128792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Sabemos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mayor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informalidad en el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empleo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en un País,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mayor también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es su migración laboral a otros países,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donde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pueden aspirar a mejores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sueldos y a tener seguridad social. Así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puede fácilmente deducirse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muchos trabajadores al verse en la informalidad estarían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buscando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migración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laboral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USA, obviamente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VISA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de trabajo.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este caso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sería </a:t>
            </a:r>
            <a:r>
              <a:rPr sz="2000" spc="-4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grave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porque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los contratos laborales de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de 4.6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millones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estarían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concluyendo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simultáneamente.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Esto genera un riesgo adicional de perder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mano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obra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calificada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y problemas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en la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relación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bilateral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y con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TMEC.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CCCF1C02-9801-93C3-B2B9-23293764336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9336" y="2564904"/>
            <a:ext cx="4471415" cy="22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6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54C311F0-886A-3728-A000-C91E9D54957D}"/>
              </a:ext>
            </a:extLst>
          </p:cNvPr>
          <p:cNvGrpSpPr/>
          <p:nvPr/>
        </p:nvGrpSpPr>
        <p:grpSpPr>
          <a:xfrm>
            <a:off x="-1" y="0"/>
            <a:ext cx="12192001" cy="2204864"/>
            <a:chOff x="-1" y="0"/>
            <a:chExt cx="12192001" cy="2276872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1B225DD5-525E-EA06-EE40-6DC79108627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2276872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1D5A2C-7AB7-2AEE-448F-48D1B8317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23000"/>
            </a:blip>
            <a:srcRect b="24133"/>
            <a:stretch/>
          </p:blipFill>
          <p:spPr>
            <a:xfrm>
              <a:off x="-1" y="238336"/>
              <a:ext cx="12192001" cy="1800200"/>
            </a:xfrm>
            <a:prstGeom prst="rect">
              <a:avLst/>
            </a:prstGeom>
          </p:spPr>
        </p:pic>
      </p:grpSp>
      <p:sp>
        <p:nvSpPr>
          <p:cNvPr id="8" name="object 2">
            <a:extLst>
              <a:ext uri="{FF2B5EF4-FFF2-40B4-BE49-F238E27FC236}">
                <a16:creationId xmlns:a16="http://schemas.microsoft.com/office/drawing/2014/main" id="{F89441A3-A650-520F-19AE-5265D7D7A3AA}"/>
              </a:ext>
            </a:extLst>
          </p:cNvPr>
          <p:cNvSpPr txBox="1">
            <a:spLocks/>
          </p:cNvSpPr>
          <p:nvPr/>
        </p:nvSpPr>
        <p:spPr>
          <a:xfrm>
            <a:off x="479376" y="538819"/>
            <a:ext cx="1123324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" marR="5080" indent="0" algn="ctr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prohibirse 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la subcontratación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laboral, 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estaríamos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poniendo</a:t>
            </a:r>
            <a:r>
              <a:rPr lang="es-ES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riesgo el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spc="-10" dirty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s-ES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millones </a:t>
            </a:r>
            <a:r>
              <a:rPr lang="es-ES" b="1" spc="-6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personas.</a:t>
            </a:r>
          </a:p>
        </p:txBody>
      </p:sp>
      <p:grpSp>
        <p:nvGrpSpPr>
          <p:cNvPr id="11" name="object 6">
            <a:extLst>
              <a:ext uri="{FF2B5EF4-FFF2-40B4-BE49-F238E27FC236}">
                <a16:creationId xmlns:a16="http://schemas.microsoft.com/office/drawing/2014/main" id="{06C40F90-1FF6-94B9-2221-AA76DA9BB4F0}"/>
              </a:ext>
            </a:extLst>
          </p:cNvPr>
          <p:cNvGrpSpPr/>
          <p:nvPr/>
        </p:nvGrpSpPr>
        <p:grpSpPr>
          <a:xfrm>
            <a:off x="2639616" y="5085184"/>
            <a:ext cx="360040" cy="340436"/>
            <a:chOff x="1850517" y="4901565"/>
            <a:chExt cx="694690" cy="367030"/>
          </a:xfrm>
        </p:grpSpPr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6E2C30A1-AC98-3769-A7E0-1DEDC0DBA5A6}"/>
                </a:ext>
              </a:extLst>
            </p:cNvPr>
            <p:cNvSpPr/>
            <p:nvPr/>
          </p:nvSpPr>
          <p:spPr>
            <a:xfrm>
              <a:off x="1860042" y="4911090"/>
              <a:ext cx="675640" cy="347980"/>
            </a:xfrm>
            <a:custGeom>
              <a:avLst/>
              <a:gdLst/>
              <a:ahLst/>
              <a:cxnLst/>
              <a:rect l="l" t="t" r="r" b="b"/>
              <a:pathLst>
                <a:path w="675639" h="347979">
                  <a:moveTo>
                    <a:pt x="506349" y="0"/>
                  </a:moveTo>
                  <a:lnTo>
                    <a:pt x="168782" y="0"/>
                  </a:lnTo>
                  <a:lnTo>
                    <a:pt x="168782" y="173736"/>
                  </a:lnTo>
                  <a:lnTo>
                    <a:pt x="0" y="173736"/>
                  </a:lnTo>
                  <a:lnTo>
                    <a:pt x="337565" y="347472"/>
                  </a:lnTo>
                  <a:lnTo>
                    <a:pt x="675132" y="173736"/>
                  </a:lnTo>
                  <a:lnTo>
                    <a:pt x="506349" y="173736"/>
                  </a:lnTo>
                  <a:lnTo>
                    <a:pt x="506349" y="0"/>
                  </a:lnTo>
                  <a:close/>
                </a:path>
              </a:pathLst>
            </a:custGeom>
            <a:solidFill>
              <a:srgbClr val="5F81AA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EA8CF88E-FCE9-2E34-266D-86E3717C8242}"/>
                </a:ext>
              </a:extLst>
            </p:cNvPr>
            <p:cNvSpPr/>
            <p:nvPr/>
          </p:nvSpPr>
          <p:spPr>
            <a:xfrm>
              <a:off x="1860042" y="4911090"/>
              <a:ext cx="675640" cy="347980"/>
            </a:xfrm>
            <a:custGeom>
              <a:avLst/>
              <a:gdLst/>
              <a:ahLst/>
              <a:cxnLst/>
              <a:rect l="l" t="t" r="r" b="b"/>
              <a:pathLst>
                <a:path w="675639" h="347979">
                  <a:moveTo>
                    <a:pt x="0" y="173736"/>
                  </a:moveTo>
                  <a:lnTo>
                    <a:pt x="168782" y="173736"/>
                  </a:lnTo>
                  <a:lnTo>
                    <a:pt x="168782" y="0"/>
                  </a:lnTo>
                  <a:lnTo>
                    <a:pt x="506349" y="0"/>
                  </a:lnTo>
                  <a:lnTo>
                    <a:pt x="506349" y="173736"/>
                  </a:lnTo>
                  <a:lnTo>
                    <a:pt x="675132" y="173736"/>
                  </a:lnTo>
                  <a:lnTo>
                    <a:pt x="337565" y="347472"/>
                  </a:lnTo>
                  <a:lnTo>
                    <a:pt x="0" y="173736"/>
                  </a:lnTo>
                  <a:close/>
                </a:path>
              </a:pathLst>
            </a:custGeom>
            <a:ln w="19050">
              <a:solidFill>
                <a:srgbClr val="5F81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bject 10">
            <a:extLst>
              <a:ext uri="{FF2B5EF4-FFF2-40B4-BE49-F238E27FC236}">
                <a16:creationId xmlns:a16="http://schemas.microsoft.com/office/drawing/2014/main" id="{4077F77A-62E0-BC52-9CA2-5F730641428A}"/>
              </a:ext>
            </a:extLst>
          </p:cNvPr>
          <p:cNvSpPr txBox="1"/>
          <p:nvPr/>
        </p:nvSpPr>
        <p:spPr>
          <a:xfrm>
            <a:off x="623392" y="1678051"/>
            <a:ext cx="11017223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57725" algn="l"/>
              </a:tabLst>
            </a:pPr>
            <a:r>
              <a:rPr b="1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r>
              <a:rPr b="1" spc="-10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b="1" spc="-15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b="1" spc="-20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	</a:t>
            </a:r>
            <a:r>
              <a:rPr lang="es-ES" b="1" spc="-10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s-MX" sz="3200" b="1" baseline="2777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sz="3200" b="1" spc="-82" baseline="2777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baseline="2777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3200" b="1" spc="-15" baseline="2777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baseline="2777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3200" b="1" spc="-15" baseline="2777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baseline="2777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</a:t>
            </a:r>
            <a:r>
              <a:rPr sz="3200" b="1" spc="-60" baseline="2777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baseline="2777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3200" b="1" spc="-37" baseline="2777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7" baseline="2777" dirty="0">
                <a:solidFill>
                  <a:srgbClr val="D37B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endParaRPr sz="3200" b="1" baseline="27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28">
            <a:extLst>
              <a:ext uri="{FF2B5EF4-FFF2-40B4-BE49-F238E27FC236}">
                <a16:creationId xmlns:a16="http://schemas.microsoft.com/office/drawing/2014/main" id="{DFC54A70-5383-09F3-0719-91E80E96419F}"/>
              </a:ext>
            </a:extLst>
          </p:cNvPr>
          <p:cNvSpPr txBox="1"/>
          <p:nvPr/>
        </p:nvSpPr>
        <p:spPr>
          <a:xfrm>
            <a:off x="2711624" y="3861048"/>
            <a:ext cx="3600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5F8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C8C95047-9F86-D84C-77F6-D5B6F4DFE73D}"/>
              </a:ext>
            </a:extLst>
          </p:cNvPr>
          <p:cNvSpPr/>
          <p:nvPr/>
        </p:nvSpPr>
        <p:spPr>
          <a:xfrm>
            <a:off x="6711359" y="2204864"/>
            <a:ext cx="4569217" cy="778311"/>
          </a:xfrm>
          <a:prstGeom prst="rect">
            <a:avLst/>
          </a:prstGeom>
          <a:solidFill>
            <a:srgbClr val="AB4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object 14">
            <a:extLst>
              <a:ext uri="{FF2B5EF4-FFF2-40B4-BE49-F238E27FC236}">
                <a16:creationId xmlns:a16="http://schemas.microsoft.com/office/drawing/2014/main" id="{8E4DD35A-CDB7-886D-F3A8-2E2745E12746}"/>
              </a:ext>
            </a:extLst>
          </p:cNvPr>
          <p:cNvSpPr txBox="1"/>
          <p:nvPr/>
        </p:nvSpPr>
        <p:spPr>
          <a:xfrm>
            <a:off x="6728602" y="2250252"/>
            <a:ext cx="4407957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Disminución</a:t>
            </a:r>
            <a:r>
              <a:rPr sz="2000" spc="-4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000" spc="-1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 a IMSS e</a:t>
            </a:r>
            <a:r>
              <a:rPr lang="es-MX" sz="2000" spc="-2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s-MX" sz="2000" spc="-2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INFON</a:t>
            </a:r>
            <a:r>
              <a:rPr sz="2000" spc="-2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AVIT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BE0ED0F8-8DD1-5747-1492-9BF7D8F6A61C}"/>
              </a:ext>
            </a:extLst>
          </p:cNvPr>
          <p:cNvSpPr/>
          <p:nvPr/>
        </p:nvSpPr>
        <p:spPr>
          <a:xfrm>
            <a:off x="6696538" y="3327878"/>
            <a:ext cx="4584038" cy="778310"/>
          </a:xfrm>
          <a:prstGeom prst="rect">
            <a:avLst/>
          </a:prstGeom>
          <a:solidFill>
            <a:srgbClr val="AB4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15A1D814-0A78-A131-E2EF-C14561E9B0F3}"/>
              </a:ext>
            </a:extLst>
          </p:cNvPr>
          <p:cNvSpPr txBox="1"/>
          <p:nvPr/>
        </p:nvSpPr>
        <p:spPr>
          <a:xfrm>
            <a:off x="6800610" y="3425105"/>
            <a:ext cx="433595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 algn="ctr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Disminución</a:t>
            </a:r>
            <a:r>
              <a:rPr sz="2000" spc="-6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000" spc="-1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 </a:t>
            </a:r>
            <a:r>
              <a:rPr sz="2000" spc="-43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-1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ISN</a:t>
            </a:r>
            <a:r>
              <a:rPr sz="2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spc="-1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-1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</a:t>
            </a:r>
            <a:r>
              <a:rPr sz="1800" spc="-3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0EA33FC0-DCDC-C186-4639-8EC2A9C68AC3}"/>
              </a:ext>
            </a:extLst>
          </p:cNvPr>
          <p:cNvSpPr/>
          <p:nvPr/>
        </p:nvSpPr>
        <p:spPr>
          <a:xfrm>
            <a:off x="6696539" y="4303549"/>
            <a:ext cx="4584038" cy="839865"/>
          </a:xfrm>
          <a:prstGeom prst="rect">
            <a:avLst/>
          </a:prstGeom>
          <a:solidFill>
            <a:srgbClr val="AB4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object 27">
            <a:extLst>
              <a:ext uri="{FF2B5EF4-FFF2-40B4-BE49-F238E27FC236}">
                <a16:creationId xmlns:a16="http://schemas.microsoft.com/office/drawing/2014/main" id="{9DA2A6BE-9032-9B2F-330A-EE0BCBFDA7A3}"/>
              </a:ext>
            </a:extLst>
          </p:cNvPr>
          <p:cNvSpPr txBox="1"/>
          <p:nvPr/>
        </p:nvSpPr>
        <p:spPr>
          <a:xfrm>
            <a:off x="6800912" y="4375557"/>
            <a:ext cx="439275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Imposibilidad</a:t>
            </a:r>
            <a:r>
              <a:rPr sz="2000" spc="-4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-1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cobro </a:t>
            </a:r>
            <a:r>
              <a:rPr sz="2000" spc="-43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créditos</a:t>
            </a:r>
            <a:r>
              <a:rPr sz="2000" spc="1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2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INFONAVIT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D34A1EF7-DF0A-AC5C-50BF-C35C602B6C57}"/>
              </a:ext>
            </a:extLst>
          </p:cNvPr>
          <p:cNvSpPr/>
          <p:nvPr/>
        </p:nvSpPr>
        <p:spPr>
          <a:xfrm>
            <a:off x="6711361" y="5229200"/>
            <a:ext cx="4569216" cy="755596"/>
          </a:xfrm>
          <a:prstGeom prst="rect">
            <a:avLst/>
          </a:prstGeom>
          <a:solidFill>
            <a:srgbClr val="AB4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1304DB2D-DC69-3C0C-4D2C-4EF8DA70BC07}"/>
              </a:ext>
            </a:extLst>
          </p:cNvPr>
          <p:cNvSpPr txBox="1"/>
          <p:nvPr/>
        </p:nvSpPr>
        <p:spPr>
          <a:xfrm>
            <a:off x="6891157" y="5310733"/>
            <a:ext cx="43745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spc="-1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r>
              <a:rPr sz="2000" spc="-1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sz="2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sz="2000" spc="-3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spc="-1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000" spc="-2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IMSS </a:t>
            </a:r>
            <a:r>
              <a:rPr sz="2000" spc="-43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serían</a:t>
            </a:r>
            <a:r>
              <a:rPr sz="2000" spc="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F501E286-49AD-81D7-AA72-0DA4E9BF4F24}"/>
              </a:ext>
            </a:extLst>
          </p:cNvPr>
          <p:cNvSpPr/>
          <p:nvPr/>
        </p:nvSpPr>
        <p:spPr>
          <a:xfrm>
            <a:off x="347182" y="4293666"/>
            <a:ext cx="5386984" cy="709627"/>
          </a:xfrm>
          <a:prstGeom prst="rect">
            <a:avLst/>
          </a:prstGeom>
          <a:solidFill>
            <a:srgbClr val="6697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50"/>
              </a:lnSpc>
            </a:pPr>
            <a:r>
              <a:rPr lang="es-MX"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</a:t>
            </a:r>
            <a:r>
              <a:rPr lang="es-MX" sz="2000" spc="-1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2000" spc="-1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s-MX" sz="2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es-MX" sz="2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despidos,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MX"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informalidad y</a:t>
            </a:r>
            <a:r>
              <a:rPr lang="es-MX" sz="2000" spc="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 sin prestaciones..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593F74D7-5A24-2A02-B3CB-2024FDD3EEFC}"/>
              </a:ext>
            </a:extLst>
          </p:cNvPr>
          <p:cNvSpPr/>
          <p:nvPr/>
        </p:nvSpPr>
        <p:spPr>
          <a:xfrm>
            <a:off x="317183" y="5517232"/>
            <a:ext cx="5417084" cy="576064"/>
          </a:xfrm>
          <a:prstGeom prst="rect">
            <a:avLst/>
          </a:prstGeom>
          <a:solidFill>
            <a:srgbClr val="6697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algn="ctr">
              <a:lnSpc>
                <a:spcPct val="100000"/>
              </a:lnSpc>
              <a:spcBef>
                <a:spcPts val="1395"/>
              </a:spcBef>
            </a:pPr>
            <a:r>
              <a:rPr lang="es-MX"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lang="es-MX" sz="2000" spc="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es-MX" sz="2000" spc="-1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Empleo informal 70%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BA0D5E7A-DFA0-81BF-C2AE-D9D22EFD1359}"/>
              </a:ext>
            </a:extLst>
          </p:cNvPr>
          <p:cNvSpPr txBox="1"/>
          <p:nvPr/>
        </p:nvSpPr>
        <p:spPr>
          <a:xfrm>
            <a:off x="407368" y="3356992"/>
            <a:ext cx="5417084" cy="672620"/>
          </a:xfrm>
          <a:prstGeom prst="rect">
            <a:avLst/>
          </a:prstGeom>
          <a:solidFill>
            <a:srgbClr val="6697C2"/>
          </a:solidFill>
          <a:ln w="28575">
            <a:solidFill>
              <a:srgbClr val="FFFFFF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658495" marR="94615" indent="-559435" algn="ctr">
              <a:lnSpc>
                <a:spcPct val="100000"/>
              </a:lnSpc>
              <a:spcBef>
                <a:spcPts val="445"/>
              </a:spcBef>
            </a:pP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Crecería</a:t>
            </a:r>
            <a:r>
              <a:rPr sz="2000" spc="2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60%</a:t>
            </a:r>
            <a:r>
              <a:rPr sz="2000" spc="1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spc="-1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contratación</a:t>
            </a:r>
            <a:r>
              <a:rPr sz="2000" spc="1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sz="2000" spc="-43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honorarios</a:t>
            </a:r>
            <a:r>
              <a:rPr sz="2000" spc="1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asimilados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6B943929-23F7-FEAE-06AE-B4EE0D50CCBE}"/>
              </a:ext>
            </a:extLst>
          </p:cNvPr>
          <p:cNvSpPr txBox="1"/>
          <p:nvPr/>
        </p:nvSpPr>
        <p:spPr>
          <a:xfrm>
            <a:off x="407368" y="2155635"/>
            <a:ext cx="5414099" cy="1057341"/>
          </a:xfrm>
          <a:prstGeom prst="rect">
            <a:avLst/>
          </a:prstGeom>
          <a:solidFill>
            <a:srgbClr val="6697C2"/>
          </a:solidFill>
          <a:ln w="28575">
            <a:solidFill>
              <a:srgbClr val="FFFFFF"/>
            </a:solidFill>
          </a:ln>
        </p:spPr>
        <p:txBody>
          <a:bodyPr vert="horz" wrap="square" lIns="0" tIns="132715" rIns="0" bIns="0" rtlCol="0">
            <a:spAutoFit/>
          </a:bodyPr>
          <a:lstStyle/>
          <a:p>
            <a:pPr marL="64769" algn="ctr">
              <a:spcBef>
                <a:spcPts val="1045"/>
              </a:spcBef>
            </a:pP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spc="-1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mayoría</a:t>
            </a:r>
            <a:r>
              <a:rPr sz="2000" spc="3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2000" spc="-1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trabajadores,</a:t>
            </a:r>
            <a:r>
              <a:rPr sz="2000" spc="2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" algn="ctr"/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perderían</a:t>
            </a:r>
            <a:r>
              <a:rPr sz="2000" spc="2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contrato</a:t>
            </a:r>
            <a:r>
              <a:rPr sz="2000" spc="1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53670" algn="ctr"/>
            <a:r>
              <a:rPr sz="2000" spc="7" baseline="-26388" dirty="0">
                <a:solidFill>
                  <a:srgbClr val="5F8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2000" spc="5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86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7C952CB-613D-F030-277F-61BE830ACA98}"/>
              </a:ext>
            </a:extLst>
          </p:cNvPr>
          <p:cNvGrpSpPr/>
          <p:nvPr/>
        </p:nvGrpSpPr>
        <p:grpSpPr>
          <a:xfrm>
            <a:off x="-1" y="23613"/>
            <a:ext cx="12192001" cy="2276872"/>
            <a:chOff x="-1" y="0"/>
            <a:chExt cx="12192001" cy="2276872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F6D32362-2C9C-C11B-809A-DA63F3ACFB0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2276872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DE98478-EB4E-3C51-6D10-EB5520233D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23000"/>
            </a:blip>
            <a:srcRect b="24133"/>
            <a:stretch/>
          </p:blipFill>
          <p:spPr>
            <a:xfrm>
              <a:off x="-1" y="238336"/>
              <a:ext cx="12192001" cy="1800200"/>
            </a:xfrm>
            <a:prstGeom prst="rect">
              <a:avLst/>
            </a:prstGeom>
          </p:spPr>
        </p:pic>
      </p:grpSp>
      <p:sp>
        <p:nvSpPr>
          <p:cNvPr id="8" name="object 5">
            <a:extLst>
              <a:ext uri="{FF2B5EF4-FFF2-40B4-BE49-F238E27FC236}">
                <a16:creationId xmlns:a16="http://schemas.microsoft.com/office/drawing/2014/main" id="{ABC9DD2D-223D-5C24-8A48-C5D6F472C0C6}"/>
              </a:ext>
            </a:extLst>
          </p:cNvPr>
          <p:cNvSpPr txBox="1">
            <a:spLocks/>
          </p:cNvSpPr>
          <p:nvPr/>
        </p:nvSpPr>
        <p:spPr>
          <a:xfrm>
            <a:off x="1611868" y="709929"/>
            <a:ext cx="671638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s-MX" sz="3200" b="1" spc="-30" dirty="0">
                <a:solidFill>
                  <a:srgbClr val="282A31"/>
                </a:solidFill>
                <a:latin typeface="Arial MT"/>
                <a:cs typeface="Arial MT"/>
              </a:rPr>
              <a:t>PROPUESTAS</a:t>
            </a:r>
            <a:r>
              <a:rPr lang="es-MX" sz="3200" b="1" spc="-5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lang="es-MX" sz="3200" b="1" spc="-5" dirty="0">
                <a:solidFill>
                  <a:srgbClr val="282A31"/>
                </a:solidFill>
                <a:latin typeface="Arial MT"/>
                <a:cs typeface="Arial MT"/>
              </a:rPr>
              <a:t>Y</a:t>
            </a:r>
            <a:r>
              <a:rPr lang="es-MX" sz="3200" b="1" spc="-9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lang="es-MX" sz="3200" b="1" spc="-5" dirty="0">
                <a:solidFill>
                  <a:srgbClr val="282A31"/>
                </a:solidFill>
                <a:latin typeface="Arial MT"/>
                <a:cs typeface="Arial MT"/>
              </a:rPr>
              <a:t>CONCLUSIONES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97FE4A01-32CB-89B1-5D26-0508D5941D91}"/>
              </a:ext>
            </a:extLst>
          </p:cNvPr>
          <p:cNvSpPr txBox="1"/>
          <p:nvPr/>
        </p:nvSpPr>
        <p:spPr>
          <a:xfrm>
            <a:off x="450016" y="2204864"/>
            <a:ext cx="9534416" cy="26603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DC752C"/>
                </a:solidFill>
                <a:latin typeface="Arial"/>
                <a:cs typeface="Arial"/>
              </a:rPr>
              <a:t>¿Qué hacer para </a:t>
            </a:r>
            <a:r>
              <a:rPr sz="2800" b="1" spc="-5" dirty="0">
                <a:solidFill>
                  <a:srgbClr val="DC752C"/>
                </a:solidFill>
                <a:latin typeface="Arial"/>
                <a:cs typeface="Arial"/>
              </a:rPr>
              <a:t>evitar </a:t>
            </a:r>
            <a:r>
              <a:rPr sz="2800" b="1" dirty="0">
                <a:solidFill>
                  <a:srgbClr val="DC752C"/>
                </a:solidFill>
                <a:latin typeface="Arial"/>
                <a:cs typeface="Arial"/>
              </a:rPr>
              <a:t>que pierdan los </a:t>
            </a:r>
            <a:r>
              <a:rPr sz="2800" b="1" spc="5" dirty="0">
                <a:solidFill>
                  <a:srgbClr val="DC752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DC752C"/>
                </a:solidFill>
                <a:latin typeface="Arial"/>
                <a:cs typeface="Arial"/>
              </a:rPr>
              <a:t>trabajadores su seguridad social y demás </a:t>
            </a:r>
            <a:r>
              <a:rPr sz="2800" b="1" spc="5" dirty="0">
                <a:solidFill>
                  <a:srgbClr val="DC752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DC752C"/>
                </a:solidFill>
                <a:latin typeface="Arial"/>
                <a:cs typeface="Arial"/>
              </a:rPr>
              <a:t>prestaciones</a:t>
            </a:r>
            <a:r>
              <a:rPr sz="2800" b="1" spc="-45" dirty="0">
                <a:solidFill>
                  <a:srgbClr val="DC752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DC752C"/>
                </a:solidFill>
                <a:latin typeface="Arial"/>
                <a:cs typeface="Arial"/>
              </a:rPr>
              <a:t>de </a:t>
            </a:r>
            <a:r>
              <a:rPr sz="2800" b="1" spc="-50" dirty="0">
                <a:solidFill>
                  <a:srgbClr val="DC752C"/>
                </a:solidFill>
                <a:latin typeface="Arial"/>
                <a:cs typeface="Arial"/>
              </a:rPr>
              <a:t>ley.</a:t>
            </a:r>
            <a:r>
              <a:rPr sz="2800" b="1" dirty="0">
                <a:solidFill>
                  <a:srgbClr val="DC752C"/>
                </a:solidFill>
                <a:latin typeface="Arial"/>
                <a:cs typeface="Arial"/>
              </a:rPr>
              <a:t> Es</a:t>
            </a:r>
            <a:r>
              <a:rPr sz="2800" b="1" spc="-5" dirty="0">
                <a:solidFill>
                  <a:srgbClr val="DC752C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DC752C"/>
                </a:solidFill>
                <a:latin typeface="Arial"/>
                <a:cs typeface="Arial"/>
              </a:rPr>
              <a:t>decir,</a:t>
            </a:r>
            <a:r>
              <a:rPr sz="2800" b="1" spc="-30" dirty="0">
                <a:solidFill>
                  <a:srgbClr val="DC752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DC752C"/>
                </a:solidFill>
                <a:latin typeface="Arial"/>
                <a:cs typeface="Arial"/>
              </a:rPr>
              <a:t>para</a:t>
            </a:r>
            <a:r>
              <a:rPr sz="2800" b="1" spc="-25" dirty="0">
                <a:solidFill>
                  <a:srgbClr val="DC752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DC752C"/>
                </a:solidFill>
                <a:latin typeface="Arial"/>
                <a:cs typeface="Arial"/>
              </a:rPr>
              <a:t>que sigan</a:t>
            </a:r>
            <a:r>
              <a:rPr sz="2800" b="1" spc="-15" dirty="0">
                <a:solidFill>
                  <a:srgbClr val="DC752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DC752C"/>
                </a:solidFill>
                <a:latin typeface="Arial"/>
                <a:cs typeface="Arial"/>
              </a:rPr>
              <a:t>en </a:t>
            </a:r>
            <a:r>
              <a:rPr sz="2800" b="1" spc="-540" dirty="0">
                <a:solidFill>
                  <a:srgbClr val="DC752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DC752C"/>
                </a:solidFill>
                <a:latin typeface="Arial"/>
                <a:cs typeface="Arial"/>
              </a:rPr>
              <a:t>la</a:t>
            </a:r>
            <a:r>
              <a:rPr sz="2800" b="1" spc="-25" dirty="0">
                <a:solidFill>
                  <a:srgbClr val="DC752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DC752C"/>
                </a:solidFill>
                <a:latin typeface="Arial"/>
                <a:cs typeface="Arial"/>
              </a:rPr>
              <a:t>formalidad?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s-ES"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Hay</a:t>
            </a:r>
            <a:r>
              <a:rPr sz="32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varias</a:t>
            </a:r>
            <a:r>
              <a:rPr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cosas</a:t>
            </a:r>
            <a:r>
              <a:rPr sz="32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que</a:t>
            </a:r>
            <a:r>
              <a:rPr sz="32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tienen</a:t>
            </a:r>
            <a:r>
              <a:rPr sz="3200" b="1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que hacerse…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0" name="object 7">
            <a:extLst>
              <a:ext uri="{FF2B5EF4-FFF2-40B4-BE49-F238E27FC236}">
                <a16:creationId xmlns:a16="http://schemas.microsoft.com/office/drawing/2014/main" id="{D2AC694A-9533-F691-2940-229C08768411}"/>
              </a:ext>
            </a:extLst>
          </p:cNvPr>
          <p:cNvGrpSpPr/>
          <p:nvPr/>
        </p:nvGrpSpPr>
        <p:grpSpPr>
          <a:xfrm>
            <a:off x="9336360" y="2163810"/>
            <a:ext cx="2520280" cy="2849366"/>
            <a:chOff x="6534911" y="1606295"/>
            <a:chExt cx="2574290" cy="3441700"/>
          </a:xfrm>
        </p:grpSpPr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9FD72A6A-52D0-4753-2910-824EC9FB82B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34911" y="1606295"/>
              <a:ext cx="2574035" cy="3441192"/>
            </a:xfrm>
            <a:prstGeom prst="rect">
              <a:avLst/>
            </a:prstGeom>
          </p:spPr>
        </p:pic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FC7D5EF3-196F-9E70-734A-8873CA53085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60819" y="1632204"/>
              <a:ext cx="2471928" cy="3339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138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F5C6227-2B62-6C43-6DB4-3E9CB301FD7C}"/>
              </a:ext>
            </a:extLst>
          </p:cNvPr>
          <p:cNvGrpSpPr/>
          <p:nvPr/>
        </p:nvGrpSpPr>
        <p:grpSpPr>
          <a:xfrm>
            <a:off x="-1" y="23613"/>
            <a:ext cx="12192001" cy="2276872"/>
            <a:chOff x="-1" y="0"/>
            <a:chExt cx="12192001" cy="2276872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59F39D7F-5354-41EA-C050-4FF07207092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2276872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3EFB9B2-8950-1E21-A487-8A5CC46AE0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23000"/>
            </a:blip>
            <a:srcRect b="24133"/>
            <a:stretch/>
          </p:blipFill>
          <p:spPr>
            <a:xfrm>
              <a:off x="-1" y="238336"/>
              <a:ext cx="12192001" cy="1800200"/>
            </a:xfrm>
            <a:prstGeom prst="rect">
              <a:avLst/>
            </a:prstGeom>
          </p:spPr>
        </p:pic>
      </p:grpSp>
      <p:sp>
        <p:nvSpPr>
          <p:cNvPr id="5" name="object 2">
            <a:extLst>
              <a:ext uri="{FF2B5EF4-FFF2-40B4-BE49-F238E27FC236}">
                <a16:creationId xmlns:a16="http://schemas.microsoft.com/office/drawing/2014/main" id="{16B0F4D6-08B4-B9D1-AA7B-CFF6C0D96D54}"/>
              </a:ext>
            </a:extLst>
          </p:cNvPr>
          <p:cNvSpPr txBox="1">
            <a:spLocks/>
          </p:cNvSpPr>
          <p:nvPr/>
        </p:nvSpPr>
        <p:spPr>
          <a:xfrm>
            <a:off x="1433320" y="753682"/>
            <a:ext cx="919918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s-MX" b="1" spc="-5" dirty="0">
                <a:latin typeface="Arial" panose="020B0604020202020204" pitchFamily="34" charset="0"/>
                <a:cs typeface="Arial" panose="020B0604020202020204" pitchFamily="34" charset="0"/>
              </a:rPr>
              <a:t>PROPUESTAS</a:t>
            </a:r>
            <a:r>
              <a:rPr lang="es-MX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spc="-10" dirty="0">
                <a:latin typeface="Arial" panose="020B0604020202020204" pitchFamily="34" charset="0"/>
                <a:cs typeface="Arial" panose="020B0604020202020204" pitchFamily="34" charset="0"/>
              </a:rPr>
              <a:t>HACIA</a:t>
            </a:r>
            <a:r>
              <a:rPr lang="es-MX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spc="-5" dirty="0">
                <a:latin typeface="Arial" panose="020B0604020202020204" pitchFamily="34" charset="0"/>
                <a:cs typeface="Arial" panose="020B0604020202020204" pitchFamily="34" charset="0"/>
              </a:rPr>
              <a:t>LA FORMALIDAD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FD5B059-2651-FA7F-473B-9107A0349FF4}"/>
              </a:ext>
            </a:extLst>
          </p:cNvPr>
          <p:cNvSpPr txBox="1"/>
          <p:nvPr/>
        </p:nvSpPr>
        <p:spPr>
          <a:xfrm>
            <a:off x="3215680" y="1628800"/>
            <a:ext cx="8568952" cy="52533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8102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s-MX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Generalizar</a:t>
            </a:r>
            <a:r>
              <a:rPr lang="es-MX" spc="-5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pc="-3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</a:t>
            </a:r>
            <a:r>
              <a:rPr lang="es-MX" spc="-3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pc="-1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</a:t>
            </a:r>
            <a:r>
              <a:rPr lang="es-MX" spc="-484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Social. </a:t>
            </a:r>
            <a:r>
              <a:rPr lang="es-MX" spc="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 </a:t>
            </a:r>
            <a:r>
              <a:rPr lang="es-MX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persona sea </a:t>
            </a:r>
            <a:r>
              <a:rPr lang="es-MX" spc="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contratada</a:t>
            </a:r>
            <a:r>
              <a:rPr lang="es-MX" spc="-5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MX" spc="-2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12800" lvl="1" indent="-342900">
              <a:spcBef>
                <a:spcPts val="480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s-MX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Honorarios</a:t>
            </a:r>
          </a:p>
          <a:p>
            <a:pPr marL="812800" lvl="1" indent="-342900">
              <a:spcBef>
                <a:spcPts val="480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s-MX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</a:t>
            </a:r>
            <a:r>
              <a:rPr lang="es-MX" spc="-5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pc="-1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s-MX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spcBef>
                <a:spcPts val="484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s-MX" spc="-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Asimilados</a:t>
            </a:r>
            <a:r>
              <a:rPr lang="es-MX" spc="-4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pc="-15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Salarios.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Char char="•"/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s-MX"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Permitir</a:t>
            </a:r>
            <a:r>
              <a:rPr lang="es-MX" spc="-2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vigilar</a:t>
            </a:r>
            <a:r>
              <a:rPr lang="es-MX" spc="-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subcontratación</a:t>
            </a:r>
            <a:r>
              <a:rPr lang="es-MX" spc="-3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pc="-48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empleados temporales 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MX" spc="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formalidad, 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su salario real, sin </a:t>
            </a:r>
            <a:r>
              <a:rPr lang="es-MX" spc="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limitar</a:t>
            </a:r>
            <a:r>
              <a:rPr lang="es-MX" spc="-1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actividades.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27686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s-MX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</a:t>
            </a:r>
            <a:r>
              <a:rPr lang="es-MX" spc="-40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</a:t>
            </a:r>
            <a:r>
              <a:rPr lang="es-MX" spc="-20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s-MX" spc="-25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</a:t>
            </a:r>
            <a:r>
              <a:rPr lang="es-MX" spc="-50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pc="-484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permanencia </a:t>
            </a:r>
            <a:r>
              <a:rPr lang="es-MX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pc="-5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empleados </a:t>
            </a:r>
            <a:r>
              <a:rPr lang="es-MX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pc="-5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pc="-484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IMSS y no </a:t>
            </a:r>
            <a:r>
              <a:rPr lang="es-MX" spc="-5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permitir </a:t>
            </a:r>
            <a:r>
              <a:rPr lang="es-MX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cortes de </a:t>
            </a:r>
            <a:r>
              <a:rPr lang="es-MX" spc="5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AB40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antigüedad.</a:t>
            </a: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40B3473C-FF99-E736-7309-545ED5E2065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1344" y="2438400"/>
            <a:ext cx="3261359" cy="32613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79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9AC4A30-A3FF-4929-0ED0-1AAF53F734A0}"/>
              </a:ext>
            </a:extLst>
          </p:cNvPr>
          <p:cNvGrpSpPr/>
          <p:nvPr/>
        </p:nvGrpSpPr>
        <p:grpSpPr>
          <a:xfrm>
            <a:off x="-1" y="-27384"/>
            <a:ext cx="12192001" cy="2276872"/>
            <a:chOff x="-1" y="0"/>
            <a:chExt cx="12192001" cy="2276872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B9615B61-8F30-7584-3AAB-0EA3BA3F2D5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2276872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1AFA287-F73C-7183-ED7A-65DD3FA2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23000"/>
            </a:blip>
            <a:srcRect b="24133"/>
            <a:stretch/>
          </p:blipFill>
          <p:spPr>
            <a:xfrm>
              <a:off x="-1" y="238336"/>
              <a:ext cx="12192001" cy="1800200"/>
            </a:xfrm>
            <a:prstGeom prst="rect">
              <a:avLst/>
            </a:prstGeom>
          </p:spPr>
        </p:pic>
      </p:grpSp>
      <p:sp>
        <p:nvSpPr>
          <p:cNvPr id="5" name="object 2">
            <a:extLst>
              <a:ext uri="{FF2B5EF4-FFF2-40B4-BE49-F238E27FC236}">
                <a16:creationId xmlns:a16="http://schemas.microsoft.com/office/drawing/2014/main" id="{B68431AA-9186-E2D4-AED5-DC1472837C7B}"/>
              </a:ext>
            </a:extLst>
          </p:cNvPr>
          <p:cNvSpPr txBox="1">
            <a:spLocks/>
          </p:cNvSpPr>
          <p:nvPr/>
        </p:nvSpPr>
        <p:spPr>
          <a:xfrm>
            <a:off x="1271464" y="836712"/>
            <a:ext cx="851720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s-MX" b="1" spc="-5" dirty="0">
                <a:latin typeface="Arial" panose="020B0604020202020204" pitchFamily="34" charset="0"/>
                <a:cs typeface="Arial" panose="020B0604020202020204" pitchFamily="34" charset="0"/>
              </a:rPr>
              <a:t>PROPUESTAS</a:t>
            </a:r>
            <a:r>
              <a:rPr lang="es-MX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spc="-10" dirty="0">
                <a:latin typeface="Arial" panose="020B0604020202020204" pitchFamily="34" charset="0"/>
                <a:cs typeface="Arial" panose="020B0604020202020204" pitchFamily="34" charset="0"/>
              </a:rPr>
              <a:t>HACIA</a:t>
            </a:r>
            <a:r>
              <a:rPr lang="es-MX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spc="-5" dirty="0">
                <a:latin typeface="Arial" panose="020B0604020202020204" pitchFamily="34" charset="0"/>
                <a:cs typeface="Arial" panose="020B0604020202020204" pitchFamily="34" charset="0"/>
              </a:rPr>
              <a:t>LA FORMALIDAD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51FA6F9-5CE1-63F8-D4E8-6BAC88A615DF}"/>
              </a:ext>
            </a:extLst>
          </p:cNvPr>
          <p:cNvSpPr txBox="1"/>
          <p:nvPr/>
        </p:nvSpPr>
        <p:spPr>
          <a:xfrm>
            <a:off x="623392" y="2068283"/>
            <a:ext cx="7884648" cy="3953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637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pc="-2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permitir</a:t>
            </a:r>
            <a:r>
              <a:rPr spc="-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pc="-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contratación</a:t>
            </a:r>
            <a:r>
              <a:rPr spc="-4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pc="-48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empleados </a:t>
            </a:r>
            <a:r>
              <a:rPr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</a:t>
            </a:r>
            <a:r>
              <a:rPr spc="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Sindicatos, Cooperativas y </a:t>
            </a:r>
            <a:r>
              <a:rPr spc="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</a:t>
            </a:r>
            <a:r>
              <a:rPr spc="-2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pc="-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pc="-1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pagan</a:t>
            </a:r>
            <a:r>
              <a:rPr spc="-2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ISR.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421640" indent="-343535" algn="just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Perseguir a los Evasores de </a:t>
            </a:r>
            <a:r>
              <a:rPr spc="-484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</a:t>
            </a:r>
            <a:r>
              <a:rPr spc="-2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pc="-1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-2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pc="-2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pc="-3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hacen </a:t>
            </a:r>
            <a:r>
              <a:rPr spc="-484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subregistro</a:t>
            </a:r>
            <a:r>
              <a:rPr spc="-4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-5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sueldos.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pc="-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</a:t>
            </a:r>
            <a:r>
              <a:rPr spc="-3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pc="-2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pc="-1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-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</a:t>
            </a:r>
            <a:r>
              <a:rPr spc="-1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-1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PTU </a:t>
            </a:r>
            <a:r>
              <a:rPr spc="-484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pc="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spc="-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empresas </a:t>
            </a:r>
            <a:r>
              <a:rPr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pc="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busquen eludirlo. (El </a:t>
            </a:r>
            <a:r>
              <a:rPr spc="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incrementarlo </a:t>
            </a:r>
            <a:r>
              <a:rPr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 años </a:t>
            </a:r>
            <a:r>
              <a:rPr spc="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provocó</a:t>
            </a:r>
            <a:r>
              <a:rPr spc="-4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pc="-1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elusión).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9404735-612C-175C-13AB-36A2A73D51AB}"/>
              </a:ext>
            </a:extLst>
          </p:cNvPr>
          <p:cNvGrpSpPr/>
          <p:nvPr/>
        </p:nvGrpSpPr>
        <p:grpSpPr>
          <a:xfrm>
            <a:off x="8688288" y="2132856"/>
            <a:ext cx="2736304" cy="3024336"/>
            <a:chOff x="8544272" y="2258854"/>
            <a:chExt cx="2664296" cy="2664296"/>
          </a:xfrm>
        </p:grpSpPr>
        <p:pic>
          <p:nvPicPr>
            <p:cNvPr id="11" name="Gráfico 10" descr="Portátil con relleno sólido">
              <a:extLst>
                <a:ext uri="{FF2B5EF4-FFF2-40B4-BE49-F238E27FC236}">
                  <a16:creationId xmlns:a16="http://schemas.microsoft.com/office/drawing/2014/main" id="{DA02C860-F7D0-154D-CF02-E2C04DE89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44272" y="2258854"/>
              <a:ext cx="2664296" cy="2664296"/>
            </a:xfrm>
            <a:prstGeom prst="rect">
              <a:avLst/>
            </a:prstGeom>
          </p:spPr>
        </p:pic>
        <p:pic>
          <p:nvPicPr>
            <p:cNvPr id="13" name="Gráfico 12" descr="Bloquear con relleno sólido">
              <a:extLst>
                <a:ext uri="{FF2B5EF4-FFF2-40B4-BE49-F238E27FC236}">
                  <a16:creationId xmlns:a16="http://schemas.microsoft.com/office/drawing/2014/main" id="{F59559A9-5F68-21A1-3B8C-4B91D142B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31467" y="29718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26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93DFD29-40FE-CF2C-0AAE-A7728136FB4A}"/>
              </a:ext>
            </a:extLst>
          </p:cNvPr>
          <p:cNvSpPr txBox="1">
            <a:spLocks/>
          </p:cNvSpPr>
          <p:nvPr/>
        </p:nvSpPr>
        <p:spPr>
          <a:xfrm>
            <a:off x="1343472" y="434812"/>
            <a:ext cx="745217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Conclusiones: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3415DD9-D63B-B4F5-FC4A-E196CF7A66AC}"/>
              </a:ext>
            </a:extLst>
          </p:cNvPr>
          <p:cNvSpPr txBox="1"/>
          <p:nvPr/>
        </p:nvSpPr>
        <p:spPr>
          <a:xfrm>
            <a:off x="335360" y="1412776"/>
            <a:ext cx="8568952" cy="50084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spcBef>
                <a:spcPts val="95"/>
              </a:spcBef>
              <a:buSzPct val="107142"/>
              <a:buChar char="•"/>
              <a:tabLst>
                <a:tab pos="354965" algn="l"/>
                <a:tab pos="355600" algn="l"/>
              </a:tabLst>
            </a:pP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es-MX" spc="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MX" spc="-2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s-MX" spc="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hacerse</a:t>
            </a:r>
            <a:r>
              <a:rPr lang="es-MX" spc="1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combatir</a:t>
            </a:r>
            <a:r>
              <a:rPr lang="es-MX" spc="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MX" spc="-1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evasores</a:t>
            </a:r>
            <a:r>
              <a:rPr lang="es-MX" spc="-1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las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67310">
              <a:spcBef>
                <a:spcPts val="500"/>
              </a:spcBef>
            </a:pPr>
            <a:r>
              <a:rPr lang="es-MX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malas</a:t>
            </a:r>
            <a:r>
              <a:rPr lang="es-MX" spc="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</a:t>
            </a:r>
            <a:r>
              <a:rPr lang="es-MX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</a:t>
            </a:r>
            <a:r>
              <a:rPr lang="es-MX" spc="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</a:t>
            </a:r>
            <a:r>
              <a:rPr lang="es-MX" spc="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laboral</a:t>
            </a:r>
            <a:r>
              <a:rPr lang="es-MX" spc="-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MX" spc="-1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atentan</a:t>
            </a:r>
            <a:r>
              <a:rPr lang="es-MX" spc="-2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</a:t>
            </a:r>
            <a:r>
              <a:rPr lang="es-MX" spc="-1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pc="-68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s-MX" spc="-1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digno</a:t>
            </a: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formal.</a:t>
            </a:r>
          </a:p>
          <a:p>
            <a:pPr marL="355600" marR="67310">
              <a:spcBef>
                <a:spcPts val="500"/>
              </a:spcBef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1175"/>
              </a:spcBef>
              <a:buSzPct val="107142"/>
              <a:buChar char="•"/>
              <a:tabLst>
                <a:tab pos="354965" algn="l"/>
                <a:tab pos="355600" algn="l"/>
              </a:tabLst>
            </a:pP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s-MX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regulación</a:t>
            </a:r>
            <a:r>
              <a:rPr lang="es-MX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inadecuada,</a:t>
            </a:r>
            <a:r>
              <a:rPr lang="es-MX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prohibiendo</a:t>
            </a:r>
            <a:r>
              <a:rPr lang="es-MX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subcontratación de</a:t>
            </a:r>
            <a:r>
              <a:rPr lang="es-MX" spc="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s-MX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afectaría</a:t>
            </a:r>
            <a:r>
              <a:rPr lang="es-MX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pc="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MX" spc="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 eventuales,</a:t>
            </a:r>
            <a:r>
              <a:rPr lang="es-MX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las</a:t>
            </a:r>
            <a:r>
              <a:rPr lang="es-MX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</a:t>
            </a:r>
            <a:r>
              <a:rPr lang="es-MX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es-MX" spc="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Gobierno,</a:t>
            </a:r>
            <a:r>
              <a:rPr lang="es-MX" spc="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todos</a:t>
            </a:r>
            <a:r>
              <a:rPr lang="es-MX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Mexicanos</a:t>
            </a:r>
            <a:r>
              <a:rPr lang="es-MX" spc="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pc="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generaría</a:t>
            </a:r>
            <a:r>
              <a:rPr lang="es-MX"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migración</a:t>
            </a:r>
            <a:r>
              <a:rPr lang="es-MX"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laboral</a:t>
            </a:r>
            <a:r>
              <a:rPr lang="es-MX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hacia</a:t>
            </a:r>
            <a:r>
              <a:rPr lang="es-MX" spc="-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  <a:p>
            <a:pPr marL="355600" indent="-342900">
              <a:spcBef>
                <a:spcPts val="1175"/>
              </a:spcBef>
              <a:buSzPct val="107142"/>
              <a:buChar char="•"/>
              <a:tabLst>
                <a:tab pos="354965" algn="l"/>
                <a:tab pos="355600" algn="l"/>
              </a:tabLst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955"/>
              </a:spcBef>
              <a:buSzPct val="107142"/>
              <a:buChar char="•"/>
              <a:tabLst>
                <a:tab pos="354965" algn="l"/>
                <a:tab pos="355600" algn="l"/>
              </a:tabLst>
            </a:pP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s-MX" spc="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requieren</a:t>
            </a:r>
            <a:r>
              <a:rPr lang="es-MX" spc="-1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MX" spc="1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sólo reglamentos</a:t>
            </a:r>
            <a:r>
              <a:rPr lang="es-MX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laborales</a:t>
            </a:r>
            <a:r>
              <a:rPr lang="es-MX" spc="1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s-MX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hacer </a:t>
            </a:r>
            <a:r>
              <a:rPr lang="es-MX" spc="-5" dirty="0">
                <a:latin typeface="Arial" panose="020B0604020202020204" pitchFamily="34" charset="0"/>
                <a:cs typeface="Arial" panose="020B0604020202020204" pitchFamily="34" charset="0"/>
              </a:rPr>
              <a:t>cumplir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ley y el pago de </a:t>
            </a:r>
            <a:r>
              <a:rPr lang="es-MX" spc="-5" dirty="0">
                <a:latin typeface="Arial" panose="020B0604020202020204" pitchFamily="34" charset="0"/>
                <a:cs typeface="Arial" panose="020B0604020202020204" pitchFamily="34" charset="0"/>
              </a:rPr>
              <a:t>impuestos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pc="-5" dirty="0">
                <a:latin typeface="Arial" panose="020B0604020202020204" pitchFamily="34" charset="0"/>
                <a:cs typeface="Arial" panose="020B0604020202020204" pitchFamily="34" charset="0"/>
              </a:rPr>
              <a:t>contribuciones. </a:t>
            </a:r>
            <a:r>
              <a:rPr lang="es-MX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es-MX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sobre </a:t>
            </a:r>
            <a:r>
              <a:rPr lang="es-MX" spc="-59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s-MX" spc="-2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5">
            <a:extLst>
              <a:ext uri="{FF2B5EF4-FFF2-40B4-BE49-F238E27FC236}">
                <a16:creationId xmlns:a16="http://schemas.microsoft.com/office/drawing/2014/main" id="{6064F55B-1B3E-83DD-7E87-C70AF0F8E74B}"/>
              </a:ext>
            </a:extLst>
          </p:cNvPr>
          <p:cNvGrpSpPr/>
          <p:nvPr/>
        </p:nvGrpSpPr>
        <p:grpSpPr>
          <a:xfrm>
            <a:off x="8771981" y="2452052"/>
            <a:ext cx="3377565" cy="1953895"/>
            <a:chOff x="5661659" y="4904224"/>
            <a:chExt cx="3377565" cy="1953895"/>
          </a:xfrm>
        </p:grpSpPr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89A3207B-6261-1CCC-4338-F5FB629F03B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1659" y="4904224"/>
              <a:ext cx="3377184" cy="1953774"/>
            </a:xfrm>
            <a:prstGeom prst="rect">
              <a:avLst/>
            </a:prstGeom>
          </p:spPr>
        </p:pic>
        <p:pic>
          <p:nvPicPr>
            <p:cNvPr id="6" name="object 7">
              <a:extLst>
                <a:ext uri="{FF2B5EF4-FFF2-40B4-BE49-F238E27FC236}">
                  <a16:creationId xmlns:a16="http://schemas.microsoft.com/office/drawing/2014/main" id="{2D3F3249-9B5F-A0A9-16A1-FDF7F513FB2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4999" y="4907278"/>
              <a:ext cx="3275076" cy="1920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7580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F6DD7976-6926-8EE2-77E6-BD6665EE3982}"/>
              </a:ext>
            </a:extLst>
          </p:cNvPr>
          <p:cNvSpPr txBox="1"/>
          <p:nvPr/>
        </p:nvSpPr>
        <p:spPr>
          <a:xfrm>
            <a:off x="5087888" y="2086347"/>
            <a:ext cx="6696744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Asociación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Mexicana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de Empresas de Capital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Humano (AMECH)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agrupa </a:t>
            </a:r>
            <a:r>
              <a:rPr sz="2000" spc="-4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de 100 razones sociales, las cuales dan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empleo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de 600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mil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personas al año. Las empresas de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AMECH invierten en el País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de 30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mil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millones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de pesos anualmente y aportan al IMSS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mil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millones.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Todas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organizaciones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socias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auditadas cada año para certificar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sólo ofrecen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empleo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formal, no discriminan y apoyan la contratación de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en estado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vulnerable.</a:t>
            </a: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6F80153A-3DFF-27AF-E698-7FAD0240B7E6}"/>
              </a:ext>
            </a:extLst>
          </p:cNvPr>
          <p:cNvPicPr/>
          <p:nvPr/>
        </p:nvPicPr>
        <p:blipFill rotWithShape="1">
          <a:blip r:embed="rId4" cstate="print"/>
          <a:srcRect l="16979"/>
          <a:stretch/>
        </p:blipFill>
        <p:spPr>
          <a:xfrm>
            <a:off x="-24680" y="0"/>
            <a:ext cx="50405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2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31B71D3-20EB-1DC7-4420-8A73A4FE4691}"/>
              </a:ext>
            </a:extLst>
          </p:cNvPr>
          <p:cNvSpPr txBox="1">
            <a:spLocks/>
          </p:cNvSpPr>
          <p:nvPr/>
        </p:nvSpPr>
        <p:spPr>
          <a:xfrm>
            <a:off x="2423592" y="692696"/>
            <a:ext cx="57606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INDICE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A2C07AB-7B76-A16F-B564-DF47812A5CB6}"/>
              </a:ext>
            </a:extLst>
          </p:cNvPr>
          <p:cNvSpPr txBox="1"/>
          <p:nvPr/>
        </p:nvSpPr>
        <p:spPr>
          <a:xfrm>
            <a:off x="1150188" y="1930833"/>
            <a:ext cx="4945811" cy="299633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6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865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>
              <a:lnSpc>
                <a:spcPct val="100000"/>
              </a:lnSpc>
              <a:spcBef>
                <a:spcPts val="765"/>
              </a:spcBef>
              <a:tabLst>
                <a:tab pos="355600" algn="l"/>
                <a:tab pos="356235" algn="l"/>
              </a:tabLst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  <a:p>
            <a:pPr marL="12065">
              <a:lnSpc>
                <a:spcPct val="100000"/>
              </a:lnSpc>
              <a:spcBef>
                <a:spcPts val="770"/>
              </a:spcBef>
              <a:tabLst>
                <a:tab pos="355600" algn="l"/>
                <a:tab pos="356235" algn="l"/>
              </a:tabLst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sz="3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Encuesta</a:t>
            </a:r>
          </a:p>
          <a:p>
            <a:pPr marL="12065">
              <a:lnSpc>
                <a:spcPct val="100000"/>
              </a:lnSpc>
              <a:spcBef>
                <a:spcPts val="770"/>
              </a:spcBef>
              <a:tabLst>
                <a:tab pos="355600" algn="l"/>
                <a:tab pos="356235" algn="l"/>
              </a:tabLst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Propuestas</a:t>
            </a:r>
            <a:r>
              <a:rPr sz="3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277CEEB-876D-D3E3-359E-D43DDB46BB03}"/>
              </a:ext>
            </a:extLst>
          </p:cNvPr>
          <p:cNvSpPr txBox="1"/>
          <p:nvPr/>
        </p:nvSpPr>
        <p:spPr>
          <a:xfrm>
            <a:off x="6756265" y="1844824"/>
            <a:ext cx="3444191" cy="299633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PÁGINAS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865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3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sz="3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073AF4-24BE-65B3-636C-C8C7833A38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3000"/>
          </a:blip>
          <a:srcRect b="24133"/>
          <a:stretch/>
        </p:blipFill>
        <p:spPr>
          <a:xfrm>
            <a:off x="-1" y="-27384"/>
            <a:ext cx="1219200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9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5052FCE-627E-B9A3-1336-51291C88607B}"/>
              </a:ext>
            </a:extLst>
          </p:cNvPr>
          <p:cNvSpPr txBox="1"/>
          <p:nvPr/>
        </p:nvSpPr>
        <p:spPr>
          <a:xfrm>
            <a:off x="383540" y="389751"/>
            <a:ext cx="11617116" cy="5919569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182880">
              <a:spcBef>
                <a:spcPts val="1100"/>
              </a:spcBef>
            </a:pPr>
            <a:r>
              <a:rPr sz="2800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80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80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  <a:r>
              <a:rPr sz="280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</a:t>
            </a:r>
            <a:r>
              <a:rPr sz="280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Laboral</a:t>
            </a:r>
            <a:r>
              <a:rPr sz="2800" spc="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80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</a:t>
            </a:r>
            <a:r>
              <a:rPr sz="2800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sz="2800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Contratación </a:t>
            </a:r>
            <a:r>
              <a:rPr sz="2800" spc="-68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Personal debemos</a:t>
            </a:r>
            <a:r>
              <a:rPr sz="2800" spc="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2C2C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 3 objetivos: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"/>
              </a:spcBef>
            </a:pPr>
            <a:endParaRPr sz="2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1.-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Mantener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fomentar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crecimiento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Empleo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Formal. </a:t>
            </a:r>
            <a:r>
              <a:rPr sz="2800" spc="-6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800" spc="-6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2.- Detener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la Evasión y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Elusión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fiscal.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17930">
              <a:spcBef>
                <a:spcPts val="630"/>
              </a:spcBef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3.-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sz="2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2800" spc="-6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empleo.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4190"/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podemos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no lograrlo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sz="2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ahora que recuperar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2800" spc="-6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economía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Gente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y del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País tomará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años.</a:t>
            </a:r>
          </a:p>
          <a:p>
            <a:pPr>
              <a:spcBef>
                <a:spcPts val="20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06755"/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consultar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Reforma</a:t>
            </a:r>
            <a:r>
              <a:rPr sz="2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800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AMECH, </a:t>
            </a:r>
            <a:r>
              <a:rPr sz="2800" spc="-6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800" spc="-6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06755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visite</a:t>
            </a:r>
            <a:r>
              <a:rPr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el micrositio: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u="heavy" spc="-15" dirty="0">
                <a:solidFill>
                  <a:srgbClr val="2C2CB8"/>
                </a:solidFill>
                <a:uFill>
                  <a:solidFill>
                    <a:srgbClr val="2C2CB8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www.amech</a:t>
            </a:r>
            <a:r>
              <a:rPr lang="es-ES" u="heavy" spc="-15" dirty="0">
                <a:solidFill>
                  <a:srgbClr val="2C2CB8"/>
                </a:solidFill>
                <a:uFill>
                  <a:solidFill>
                    <a:srgbClr val="2C2CB8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u="heavy" spc="-15" dirty="0" err="1">
                <a:solidFill>
                  <a:srgbClr val="2C2CB8"/>
                </a:solidFill>
                <a:uFill>
                  <a:solidFill>
                    <a:srgbClr val="2C2CB8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mx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1FD8AD-4315-3212-0317-5178C0B6B5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3000"/>
          </a:blip>
          <a:srcRect b="24133"/>
          <a:stretch/>
        </p:blipFill>
        <p:spPr>
          <a:xfrm>
            <a:off x="-1" y="-27384"/>
            <a:ext cx="1219200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3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D297F1E-E94D-101B-C894-16AFEA65187D}"/>
              </a:ext>
            </a:extLst>
          </p:cNvPr>
          <p:cNvSpPr txBox="1">
            <a:spLocks/>
          </p:cNvSpPr>
          <p:nvPr/>
        </p:nvSpPr>
        <p:spPr>
          <a:xfrm>
            <a:off x="407368" y="364362"/>
            <a:ext cx="11017224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0" algn="ctr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s-ES"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3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México hay</a:t>
            </a:r>
            <a:r>
              <a:rPr lang="es-ES"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 más</a:t>
            </a:r>
            <a:r>
              <a:rPr lang="es-ES" sz="32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trabajadores</a:t>
            </a:r>
            <a:r>
              <a:rPr lang="es-ES"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patrones</a:t>
            </a:r>
            <a:r>
              <a:rPr lang="es-ES" sz="32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3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3200" b="1" spc="-6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Informalidad que</a:t>
            </a:r>
            <a:r>
              <a:rPr lang="es-ES"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en la Formalidad</a:t>
            </a:r>
            <a:r>
              <a:rPr lang="es-ES" sz="3600" b="1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DD5B9E1-2754-2E8A-66D7-798F0487F1DC}"/>
              </a:ext>
            </a:extLst>
          </p:cNvPr>
          <p:cNvSpPr txBox="1"/>
          <p:nvPr/>
        </p:nvSpPr>
        <p:spPr>
          <a:xfrm>
            <a:off x="639952" y="2760841"/>
            <a:ext cx="4591952" cy="30444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acuerdo</a:t>
            </a:r>
            <a:r>
              <a:rPr sz="2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2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cifras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del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NEGI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400" spc="-5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empleados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Informalidad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contra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2400" spc="-5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formalidad.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215265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decir,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sólo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sz="2400" spc="-5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trabajadores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los que 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aportan a la seguridad 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social.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E00714F-E8CB-0681-A48D-B4C35252B798}"/>
              </a:ext>
            </a:extLst>
          </p:cNvPr>
          <p:cNvSpPr txBox="1"/>
          <p:nvPr/>
        </p:nvSpPr>
        <p:spPr>
          <a:xfrm>
            <a:off x="6220455" y="2832849"/>
            <a:ext cx="5348153" cy="30444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otro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lado,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  <a:p>
            <a:pPr marL="355600" marR="5080">
              <a:lnSpc>
                <a:spcPct val="100000"/>
              </a:lnSpc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patrones.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400" spc="-5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cuales,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acuerdo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z="2400" spc="-5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IMSS sólo 1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millón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tienen 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inscritos a sus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empleados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2400" spc="-5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Seguro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Social.</a:t>
            </a:r>
          </a:p>
          <a:p>
            <a:pPr marL="355600" marR="39306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igual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forma,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sólo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400" spc="-5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cada 10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empleadores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sz="2400" spc="-5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seguridad social a sus 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empleados.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F63CEB-C8D9-D53A-4D61-DA6CDC981B68}"/>
              </a:ext>
            </a:extLst>
          </p:cNvPr>
          <p:cNvSpPr txBox="1"/>
          <p:nvPr/>
        </p:nvSpPr>
        <p:spPr>
          <a:xfrm>
            <a:off x="6203895" y="1916832"/>
            <a:ext cx="5348153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Patrones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F5F7E4A-81AB-D553-68B4-11B257FF0885}"/>
              </a:ext>
            </a:extLst>
          </p:cNvPr>
          <p:cNvSpPr/>
          <p:nvPr/>
        </p:nvSpPr>
        <p:spPr>
          <a:xfrm>
            <a:off x="639952" y="1990303"/>
            <a:ext cx="45199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Trabajadores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C0B1A1-D1C5-AF96-0CFC-9A1AE35C85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3000"/>
          </a:blip>
          <a:srcRect b="24133"/>
          <a:stretch/>
        </p:blipFill>
        <p:spPr>
          <a:xfrm>
            <a:off x="-1" y="-27384"/>
            <a:ext cx="1219200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7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2D27E05-00F8-5B9C-23E2-BB426CAFE497}"/>
              </a:ext>
            </a:extLst>
          </p:cNvPr>
          <p:cNvSpPr txBox="1">
            <a:spLocks/>
          </p:cNvSpPr>
          <p:nvPr/>
        </p:nvSpPr>
        <p:spPr>
          <a:xfrm>
            <a:off x="983432" y="410186"/>
            <a:ext cx="9474622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0" algn="ctr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s-ES"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Clasificación de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Empleadores formales por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tamaño de empresa. 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2D7C44A5-4561-B4D2-13BC-0A747D694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2688"/>
              </p:ext>
            </p:extLst>
          </p:nvPr>
        </p:nvGraphicFramePr>
        <p:xfrm>
          <a:off x="1343472" y="2420888"/>
          <a:ext cx="9793088" cy="388843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957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215">
                  <a:extLst>
                    <a:ext uri="{9D8B030D-6E8A-4147-A177-3AD203B41FA5}">
                      <a16:colId xmlns:a16="http://schemas.microsoft.com/office/drawing/2014/main" val="2282895447"/>
                    </a:ext>
                  </a:extLst>
                </a:gridCol>
                <a:gridCol w="1300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1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023">
                <a:tc>
                  <a:txBody>
                    <a:bodyPr/>
                    <a:lstStyle/>
                    <a:p>
                      <a:pPr marL="175895" algn="ctr">
                        <a:lnSpc>
                          <a:spcPts val="2090"/>
                        </a:lnSpc>
                      </a:pPr>
                      <a:r>
                        <a:rPr lang="es-ES" sz="2400" spc="-5" noProof="0" dirty="0">
                          <a:solidFill>
                            <a:schemeClr val="bg1"/>
                          </a:solidFill>
                        </a:rPr>
                        <a:t>TAMAÑO</a:t>
                      </a:r>
                      <a:endParaRPr lang="es-ES" sz="24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s-ES" sz="2400" noProof="0" dirty="0">
                          <a:solidFill>
                            <a:schemeClr val="bg1"/>
                          </a:solidFill>
                        </a:rPr>
                        <a:t>#</a:t>
                      </a:r>
                      <a:r>
                        <a:rPr lang="es-ES" sz="2400" spc="-45" noProof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2400" noProof="0" dirty="0">
                          <a:solidFill>
                            <a:schemeClr val="bg1"/>
                          </a:solidFill>
                        </a:rPr>
                        <a:t>DE</a:t>
                      </a:r>
                    </a:p>
                    <a:p>
                      <a:pPr marL="10160" algn="ctr">
                        <a:lnSpc>
                          <a:spcPts val="2090"/>
                        </a:lnSpc>
                      </a:pPr>
                      <a:r>
                        <a:rPr lang="es-ES" sz="2400" spc="-5" noProof="0" dirty="0">
                          <a:solidFill>
                            <a:schemeClr val="bg1"/>
                          </a:solidFill>
                        </a:rPr>
                        <a:t>EMPLEADOS</a:t>
                      </a:r>
                      <a:endParaRPr lang="es-ES" sz="24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800" noProof="0" dirty="0">
                          <a:solidFill>
                            <a:schemeClr val="bg1"/>
                          </a:solidFill>
                        </a:rPr>
                        <a:t>Empleadores</a:t>
                      </a:r>
                      <a:endParaRPr lang="es-ES" sz="28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090"/>
                        </a:lnSpc>
                      </a:pPr>
                      <a:r>
                        <a:rPr lang="es-ES" sz="2400" noProof="0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ES" sz="24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S" sz="28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21">
                <a:tc>
                  <a:txBody>
                    <a:bodyPr/>
                    <a:lstStyle/>
                    <a:p>
                      <a:pPr marL="9525" algn="ctr">
                        <a:lnSpc>
                          <a:spcPts val="2090"/>
                        </a:lnSpc>
                      </a:pPr>
                      <a:r>
                        <a:rPr lang="es-ES" sz="2000" spc="-10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</a:t>
                      </a:r>
                      <a:endParaRPr lang="es-ES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2090"/>
                        </a:lnSpc>
                      </a:pPr>
                      <a:r>
                        <a:rPr lang="es-ES" sz="2000" spc="-5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menos</a:t>
                      </a:r>
                      <a:r>
                        <a:rPr lang="es-ES" sz="2000" spc="-50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000" spc="-5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sz="2000" spc="-20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000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2090"/>
                        </a:lnSpc>
                      </a:pPr>
                      <a:r>
                        <a:rPr lang="es-ES" sz="2000" spc="-5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664,954</a:t>
                      </a:r>
                      <a:endParaRPr lang="es-ES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lang="es-ES" sz="2000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es-ES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S" sz="2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201">
                <a:tc>
                  <a:txBody>
                    <a:bodyPr/>
                    <a:lstStyle/>
                    <a:p>
                      <a:pPr marL="9525" algn="ctr">
                        <a:lnSpc>
                          <a:spcPts val="2090"/>
                        </a:lnSpc>
                      </a:pPr>
                      <a:r>
                        <a:rPr lang="es-ES" sz="2000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PEQUEÑAS</a:t>
                      </a:r>
                      <a:endParaRPr lang="es-ES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2090"/>
                        </a:lnSpc>
                      </a:pPr>
                      <a:r>
                        <a:rPr lang="es-ES" sz="2000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menos</a:t>
                      </a:r>
                      <a:r>
                        <a:rPr lang="es-ES" sz="2000" spc="-60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000" spc="-5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sz="2000" spc="-30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000" spc="-5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ES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090"/>
                        </a:lnSpc>
                      </a:pPr>
                      <a:r>
                        <a:rPr lang="es-ES" sz="2000" spc="-5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281,149</a:t>
                      </a:r>
                      <a:endParaRPr lang="es-ES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lang="es-ES" sz="2000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s-ES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lang="es-ES" sz="2400" b="1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es-ES" sz="2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584">
                <a:tc>
                  <a:txBody>
                    <a:bodyPr/>
                    <a:lstStyle/>
                    <a:p>
                      <a:pPr marL="9525" algn="ctr">
                        <a:lnSpc>
                          <a:spcPts val="2085"/>
                        </a:lnSpc>
                      </a:pPr>
                      <a:r>
                        <a:rPr lang="es-ES" sz="2000" spc="-5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MEDIANAS</a:t>
                      </a:r>
                      <a:endParaRPr lang="es-ES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2085"/>
                        </a:lnSpc>
                      </a:pPr>
                      <a:r>
                        <a:rPr lang="es-ES" sz="2000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menos</a:t>
                      </a:r>
                      <a:r>
                        <a:rPr lang="es-ES" sz="2000" spc="-60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000" spc="-5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sz="2000" spc="-30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000" spc="-5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s-ES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085"/>
                        </a:lnSpc>
                      </a:pPr>
                      <a:r>
                        <a:rPr lang="es-ES" sz="2000" spc="-5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42,810</a:t>
                      </a:r>
                      <a:endParaRPr lang="es-ES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lang="es-ES" sz="2000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s-ES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S" sz="24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721">
                <a:tc>
                  <a:txBody>
                    <a:bodyPr/>
                    <a:lstStyle/>
                    <a:p>
                      <a:pPr marL="9525" algn="ctr">
                        <a:lnSpc>
                          <a:spcPts val="2085"/>
                        </a:lnSpc>
                      </a:pPr>
                      <a:r>
                        <a:rPr lang="es-ES" sz="2000" spc="-5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GRANDES</a:t>
                      </a:r>
                      <a:endParaRPr lang="es-ES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2085"/>
                        </a:lnSpc>
                      </a:pPr>
                      <a:r>
                        <a:rPr lang="es-ES" sz="2000" spc="-5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</a:t>
                      </a:r>
                      <a:r>
                        <a:rPr lang="es-ES" sz="2000" spc="-35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000" spc="-5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sz="2000" spc="-25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000" spc="-5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s-ES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085"/>
                        </a:lnSpc>
                      </a:pPr>
                      <a:r>
                        <a:rPr lang="es-ES" sz="2000" spc="-5" noProof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11,501</a:t>
                      </a:r>
                      <a:endParaRPr lang="es-ES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lang="es-ES" sz="2000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s-ES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E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182">
                <a:tc>
                  <a:txBody>
                    <a:bodyPr/>
                    <a:lstStyle/>
                    <a:p>
                      <a:pPr marL="9525" algn="ctr">
                        <a:lnSpc>
                          <a:spcPts val="2060"/>
                        </a:lnSpc>
                      </a:pPr>
                      <a:r>
                        <a:rPr lang="es-ES" sz="2400" b="1" spc="145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2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S" sz="2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060"/>
                        </a:lnSpc>
                      </a:pPr>
                      <a:r>
                        <a:rPr lang="es-ES" sz="2400" b="1" spc="20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1,000,414</a:t>
                      </a:r>
                      <a:endParaRPr lang="es-ES" sz="2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  <a:spcBef>
                          <a:spcPts val="5"/>
                        </a:spcBef>
                      </a:pPr>
                      <a:r>
                        <a:rPr lang="es-ES" sz="2400" b="1" noProof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S" sz="2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E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7E250D6-7D08-DA8D-55DB-B0812A040DD8}"/>
              </a:ext>
            </a:extLst>
          </p:cNvPr>
          <p:cNvSpPr txBox="1"/>
          <p:nvPr/>
        </p:nvSpPr>
        <p:spPr>
          <a:xfrm>
            <a:off x="2639616" y="1887215"/>
            <a:ext cx="739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pc="-5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ES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es-E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pc="-5" dirty="0"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es-E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pc="-5" dirty="0">
                <a:latin typeface="Arial" panose="020B0604020202020204" pitchFamily="34" charset="0"/>
                <a:cs typeface="Arial" panose="020B0604020202020204" pitchFamily="34" charset="0"/>
              </a:rPr>
              <a:t>micros</a:t>
            </a:r>
            <a:r>
              <a:rPr lang="es-ES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pc="-5" dirty="0">
                <a:latin typeface="Arial" panose="020B0604020202020204" pitchFamily="34" charset="0"/>
                <a:cs typeface="Arial" panose="020B0604020202020204" pitchFamily="34" charset="0"/>
              </a:rPr>
              <a:t>y pequeñas</a:t>
            </a:r>
            <a:r>
              <a:rPr lang="es-ES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pc="-5" dirty="0">
                <a:latin typeface="Arial" panose="020B0604020202020204" pitchFamily="34" charset="0"/>
                <a:cs typeface="Arial" panose="020B0604020202020204" pitchFamily="34" charset="0"/>
              </a:rPr>
              <a:t>empresas.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BFA273-7CCF-6EA8-D16C-6ADCAA942B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3000"/>
          </a:blip>
          <a:srcRect b="24133"/>
          <a:stretch/>
        </p:blipFill>
        <p:spPr>
          <a:xfrm>
            <a:off x="-1" y="-27384"/>
            <a:ext cx="1219200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5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>
            <a:extLst>
              <a:ext uri="{FF2B5EF4-FFF2-40B4-BE49-F238E27FC236}">
                <a16:creationId xmlns:a16="http://schemas.microsoft.com/office/drawing/2014/main" id="{EA856827-432E-14C3-1941-F26A3B0445C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7688" y="89200"/>
            <a:ext cx="4896544" cy="2043656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2BBF7C85-75DB-CF6A-D210-4EF5F429CE50}"/>
              </a:ext>
            </a:extLst>
          </p:cNvPr>
          <p:cNvSpPr/>
          <p:nvPr/>
        </p:nvSpPr>
        <p:spPr>
          <a:xfrm>
            <a:off x="4405357" y="360171"/>
            <a:ext cx="2698755" cy="1916701"/>
          </a:xfrm>
          <a:custGeom>
            <a:avLst/>
            <a:gdLst/>
            <a:ahLst/>
            <a:cxnLst/>
            <a:rect l="l" t="t" r="r" b="b"/>
            <a:pathLst>
              <a:path w="3058795" h="2430780">
                <a:moveTo>
                  <a:pt x="3058426" y="2244471"/>
                </a:moveTo>
                <a:lnTo>
                  <a:pt x="1699971" y="1139202"/>
                </a:lnTo>
                <a:lnTo>
                  <a:pt x="2829826" y="193421"/>
                </a:lnTo>
                <a:lnTo>
                  <a:pt x="2672219" y="5080"/>
                </a:lnTo>
                <a:lnTo>
                  <a:pt x="1505991" y="981367"/>
                </a:lnTo>
                <a:lnTo>
                  <a:pt x="299859" y="0"/>
                </a:lnTo>
                <a:lnTo>
                  <a:pt x="152793" y="180848"/>
                </a:lnTo>
                <a:lnTo>
                  <a:pt x="1323975" y="1133729"/>
                </a:lnTo>
                <a:lnTo>
                  <a:pt x="0" y="2242058"/>
                </a:lnTo>
                <a:lnTo>
                  <a:pt x="157619" y="2430272"/>
                </a:lnTo>
                <a:lnTo>
                  <a:pt x="1517967" y="1291551"/>
                </a:lnTo>
                <a:lnTo>
                  <a:pt x="2911360" y="2425192"/>
                </a:lnTo>
                <a:lnTo>
                  <a:pt x="3058426" y="2244471"/>
                </a:lnTo>
                <a:close/>
              </a:path>
            </a:pathLst>
          </a:custGeom>
          <a:solidFill>
            <a:srgbClr val="C00000">
              <a:alpha val="1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79AC7301-FB56-12AE-1088-37C29B210C31}"/>
              </a:ext>
            </a:extLst>
          </p:cNvPr>
          <p:cNvSpPr txBox="1"/>
          <p:nvPr/>
        </p:nvSpPr>
        <p:spPr>
          <a:xfrm>
            <a:off x="623392" y="2060848"/>
            <a:ext cx="11377264" cy="335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282A31"/>
                </a:solidFill>
                <a:latin typeface="Arial MT"/>
                <a:cs typeface="Arial MT"/>
              </a:rPr>
              <a:t>Ya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82A31"/>
                </a:solidFill>
                <a:latin typeface="Arial MT"/>
                <a:cs typeface="Arial MT"/>
              </a:rPr>
              <a:t>es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una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realidad</a:t>
            </a:r>
            <a:r>
              <a:rPr sz="1800" spc="2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que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hay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más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empleados</a:t>
            </a:r>
            <a:r>
              <a:rPr sz="1800" spc="2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y</a:t>
            </a:r>
            <a:r>
              <a:rPr sz="1800" spc="-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patrones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en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la</a:t>
            </a:r>
            <a:r>
              <a:rPr sz="1800" spc="-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informalidad.</a:t>
            </a:r>
            <a:endParaRPr sz="18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Al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prohibir</a:t>
            </a:r>
            <a:r>
              <a:rPr sz="1800" spc="2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el esquema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de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subcontratación,</a:t>
            </a:r>
            <a:r>
              <a:rPr sz="1800" spc="2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los</a:t>
            </a:r>
            <a:r>
              <a:rPr sz="1800" spc="1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4.6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 millones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que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trabajan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a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través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de </a:t>
            </a:r>
            <a:r>
              <a:rPr sz="1800" spc="-484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esta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82A31"/>
                </a:solidFill>
                <a:latin typeface="Arial MT"/>
                <a:cs typeface="Arial MT"/>
              </a:rPr>
              <a:t>modalidad,</a:t>
            </a:r>
            <a:r>
              <a:rPr sz="1800" spc="3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de conformidad</a:t>
            </a:r>
            <a:r>
              <a:rPr sz="1800" spc="2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con los</a:t>
            </a:r>
            <a:r>
              <a:rPr sz="1800" spc="1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datos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82A31"/>
                </a:solidFill>
                <a:latin typeface="Arial MT"/>
                <a:cs typeface="Arial MT"/>
              </a:rPr>
              <a:t>del</a:t>
            </a:r>
            <a:r>
              <a:rPr sz="1800" spc="1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INEGI,</a:t>
            </a:r>
            <a:r>
              <a:rPr sz="1800" spc="-2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tendrían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82A31"/>
                </a:solidFill>
                <a:latin typeface="Arial MT"/>
                <a:cs typeface="Arial MT"/>
              </a:rPr>
              <a:t>que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ser 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contratados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de 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otra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forma 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y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la tendencia</a:t>
            </a:r>
            <a:r>
              <a:rPr sz="1800" spc="2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es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que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sólo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a 4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de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cada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82A31"/>
                </a:solidFill>
                <a:latin typeface="Arial MT"/>
                <a:cs typeface="Arial MT"/>
              </a:rPr>
              <a:t>10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les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darán 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seguridad</a:t>
            </a:r>
            <a:r>
              <a:rPr sz="1800" spc="1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social.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 MT"/>
              <a:cs typeface="Arial MT"/>
            </a:endParaRPr>
          </a:p>
          <a:p>
            <a:pPr marL="12700" marR="10477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El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problema</a:t>
            </a:r>
            <a:r>
              <a:rPr sz="1800" spc="2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es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que al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no</a:t>
            </a:r>
            <a:r>
              <a:rPr sz="1800" spc="-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cerrarse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las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otras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opciones</a:t>
            </a:r>
            <a:r>
              <a:rPr sz="1800" spc="3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que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hay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de contratación,</a:t>
            </a:r>
            <a:r>
              <a:rPr sz="1800" spc="1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a 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través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de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 las</a:t>
            </a:r>
            <a:r>
              <a:rPr sz="1800" spc="1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cuales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no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se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82A31"/>
                </a:solidFill>
                <a:latin typeface="Arial MT"/>
                <a:cs typeface="Arial MT"/>
              </a:rPr>
              <a:t>paga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82A31"/>
                </a:solidFill>
                <a:latin typeface="Arial MT"/>
                <a:cs typeface="Arial MT"/>
              </a:rPr>
              <a:t>seguridad</a:t>
            </a:r>
            <a:r>
              <a:rPr sz="1800" spc="2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social</a:t>
            </a:r>
            <a:r>
              <a:rPr sz="1800" spc="1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y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en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82A31"/>
                </a:solidFill>
                <a:latin typeface="Arial MT"/>
                <a:cs typeface="Arial MT"/>
              </a:rPr>
              <a:t>algunos</a:t>
            </a:r>
            <a:r>
              <a:rPr sz="1800" spc="2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casos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inclusive</a:t>
            </a:r>
            <a:r>
              <a:rPr sz="1800" spc="2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no 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se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82A31"/>
                </a:solidFill>
                <a:latin typeface="Arial MT"/>
                <a:cs typeface="Arial MT"/>
              </a:rPr>
              <a:t>paga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ISR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la gran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mayoría</a:t>
            </a:r>
            <a:r>
              <a:rPr sz="1800" spc="2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de los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empleados</a:t>
            </a:r>
            <a:r>
              <a:rPr sz="1800" spc="2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van a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ser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contratados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a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través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de 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estos esquemas, como son: Honorarios, Asimilados a Salarios, Derechos de </a:t>
            </a:r>
            <a:r>
              <a:rPr sz="1800" spc="-20" dirty="0">
                <a:solidFill>
                  <a:srgbClr val="282A31"/>
                </a:solidFill>
                <a:latin typeface="Arial MT"/>
                <a:cs typeface="Arial MT"/>
              </a:rPr>
              <a:t>Autor, </a:t>
            </a:r>
            <a:r>
              <a:rPr sz="1800" spc="-49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Pago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a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través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de Cooperativas</a:t>
            </a:r>
            <a:r>
              <a:rPr sz="1800" spc="3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y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Sindicatos,</a:t>
            </a:r>
            <a:r>
              <a:rPr sz="1800" spc="2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Primas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seguros,</a:t>
            </a:r>
            <a:r>
              <a:rPr sz="1800" spc="2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Utilidades,</a:t>
            </a:r>
            <a:r>
              <a:rPr sz="1800" spc="4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etc…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 MT"/>
              <a:cs typeface="Arial MT"/>
            </a:endParaRPr>
          </a:p>
          <a:p>
            <a:pPr marL="12700" marR="435609">
              <a:lnSpc>
                <a:spcPct val="100000"/>
              </a:lnSpc>
            </a:pP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Al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82A31"/>
                </a:solidFill>
                <a:latin typeface="Arial MT"/>
                <a:cs typeface="Arial MT"/>
              </a:rPr>
              <a:t>no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cerrar</a:t>
            </a:r>
            <a:r>
              <a:rPr sz="1800" spc="1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la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puerta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a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la evasión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y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elusión</a:t>
            </a:r>
            <a:r>
              <a:rPr sz="1800" spc="2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fiscal se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incrementará</a:t>
            </a:r>
            <a:r>
              <a:rPr sz="1800" spc="3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el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número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de </a:t>
            </a:r>
            <a:r>
              <a:rPr sz="1800" spc="-484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trabajadores</a:t>
            </a:r>
            <a:r>
              <a:rPr sz="1800" spc="2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sin</a:t>
            </a:r>
            <a:r>
              <a:rPr sz="1800" spc="-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seguridad</a:t>
            </a:r>
            <a:r>
              <a:rPr sz="1800" spc="2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social,</a:t>
            </a:r>
            <a:r>
              <a:rPr sz="1800" spc="1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Infonavit,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ahorro</a:t>
            </a:r>
            <a:r>
              <a:rPr sz="1800" spc="10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para</a:t>
            </a:r>
            <a:r>
              <a:rPr sz="1800" spc="5" dirty="0">
                <a:solidFill>
                  <a:srgbClr val="282A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82A31"/>
                </a:solidFill>
                <a:latin typeface="Arial MT"/>
                <a:cs typeface="Arial MT"/>
              </a:rPr>
              <a:t>el retiro</a:t>
            </a:r>
            <a:r>
              <a:rPr sz="1800" dirty="0">
                <a:solidFill>
                  <a:srgbClr val="282A31"/>
                </a:solidFill>
                <a:latin typeface="Arial MT"/>
                <a:cs typeface="Arial MT"/>
              </a:rPr>
              <a:t> ...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550A366F-DE00-2BCD-BAA5-7CE3C92E4B5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-27432"/>
            <a:ext cx="12192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>
            <a:extLst>
              <a:ext uri="{FF2B5EF4-FFF2-40B4-BE49-F238E27FC236}">
                <a16:creationId xmlns:a16="http://schemas.microsoft.com/office/drawing/2014/main" id="{6695AD63-2660-02A1-09AF-3A852B665B4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2564904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64F5F83F-FD31-D56C-3ECF-864C9DDD3596}"/>
              </a:ext>
            </a:extLst>
          </p:cNvPr>
          <p:cNvSpPr txBox="1">
            <a:spLocks/>
          </p:cNvSpPr>
          <p:nvPr/>
        </p:nvSpPr>
        <p:spPr>
          <a:xfrm>
            <a:off x="767408" y="556688"/>
            <a:ext cx="89732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Dada</a:t>
            </a:r>
            <a:r>
              <a:rPr lang="es-ES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iniciativa</a:t>
            </a:r>
            <a:r>
              <a:rPr lang="es-ES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Reforma</a:t>
            </a:r>
            <a:r>
              <a:rPr lang="es-ES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prohíbe</a:t>
            </a:r>
            <a:r>
              <a:rPr lang="es-ES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 subcontratación</a:t>
            </a:r>
            <a:r>
              <a:rPr lang="es-ES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b="1" spc="-4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spc="-5" dirty="0">
                <a:latin typeface="Arial" panose="020B0604020202020204" pitchFamily="34" charset="0"/>
                <a:cs typeface="Arial" panose="020B0604020202020204" pitchFamily="34" charset="0"/>
              </a:rPr>
              <a:t>personal…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6475887-111C-DE04-3D17-7161B0870A0F}"/>
              </a:ext>
            </a:extLst>
          </p:cNvPr>
          <p:cNvSpPr txBox="1"/>
          <p:nvPr/>
        </p:nvSpPr>
        <p:spPr>
          <a:xfrm>
            <a:off x="335360" y="2073025"/>
            <a:ext cx="11665296" cy="38042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marR="55244">
              <a:lnSpc>
                <a:spcPct val="100000"/>
              </a:lnSpc>
              <a:spcBef>
                <a:spcPts val="105"/>
              </a:spcBef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hizo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encuesta en enero del 2021 preguntando</a:t>
            </a:r>
            <a:r>
              <a:rPr lang="es-MX"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000" spc="-10" dirty="0">
                <a:latin typeface="Arial" panose="020B0604020202020204" pitchFamily="34" charset="0"/>
                <a:cs typeface="Arial" panose="020B0604020202020204" pitchFamily="34" charset="0"/>
              </a:rPr>
              <a:t> más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3,500</a:t>
            </a:r>
            <a:r>
              <a:rPr lang="es-MX"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Empleadores </a:t>
            </a:r>
            <a:r>
              <a:rPr lang="es-MX" sz="2000" spc="-4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 todos los sectores,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tamaños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 de todos </a:t>
            </a:r>
            <a:r>
              <a:rPr lang="es-MX" sz="2000" spc="-4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MX"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Estados.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r>
              <a:rPr lang="es-MX" sz="2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MX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s-MX"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hicieron</a:t>
            </a:r>
            <a:r>
              <a:rPr lang="es-MX"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s-MX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¿Vas</a:t>
            </a:r>
            <a:r>
              <a:rPr lang="es-MX"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 continuar</a:t>
            </a:r>
            <a:r>
              <a:rPr lang="es-MX"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empleando</a:t>
            </a:r>
            <a:r>
              <a:rPr lang="es-MX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 los trabajadores</a:t>
            </a:r>
            <a:r>
              <a:rPr lang="es-MX"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MX"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es-MX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MX"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Outsourcing?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¿A</a:t>
            </a:r>
            <a:r>
              <a:rPr lang="es-MX"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s-MX"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MX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s-MX"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porcentaje?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s-MX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prohibirse</a:t>
            </a:r>
            <a:r>
              <a:rPr lang="es-MX"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subcontratación,</a:t>
            </a:r>
            <a:r>
              <a:rPr lang="es-MX"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¿cómo</a:t>
            </a:r>
            <a:r>
              <a:rPr lang="es-MX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 en</a:t>
            </a:r>
            <a:r>
              <a:rPr lang="es-MX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s-MX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modalidad</a:t>
            </a:r>
            <a:r>
              <a:rPr lang="es-MX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contratarías?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8115">
              <a:lnSpc>
                <a:spcPct val="100000"/>
              </a:lnSpc>
              <a:spcBef>
                <a:spcPts val="480"/>
              </a:spcBef>
            </a:pP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porcentaje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como Empleado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directo, </a:t>
            </a:r>
            <a:r>
              <a:rPr lang="es-MX" sz="2000" spc="-4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Servicios Especializados, Honorarios,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Asimilados</a:t>
            </a:r>
            <a:r>
              <a:rPr lang="es-MX"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 Salarios</a:t>
            </a:r>
            <a:r>
              <a:rPr lang="es-MX"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 Otros</a:t>
            </a:r>
            <a:r>
              <a:rPr lang="es-MX"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esquemas.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9E8DF939-527B-B2D7-58D3-0D2D0AE6DFB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35759" y="2492896"/>
            <a:ext cx="3564897" cy="220729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419D6D7-D5BC-FBE8-3464-E447D2C95C49}"/>
              </a:ext>
            </a:extLst>
          </p:cNvPr>
          <p:cNvGrpSpPr/>
          <p:nvPr/>
        </p:nvGrpSpPr>
        <p:grpSpPr>
          <a:xfrm>
            <a:off x="-1" y="44624"/>
            <a:ext cx="12192001" cy="2276872"/>
            <a:chOff x="-1" y="0"/>
            <a:chExt cx="12192001" cy="2276872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A49C2399-D3D0-04CC-5811-C18E5079F9B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2276872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826976D-EBCC-7FB5-F798-589DA086F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23000"/>
            </a:blip>
            <a:srcRect b="24133"/>
            <a:stretch/>
          </p:blipFill>
          <p:spPr>
            <a:xfrm>
              <a:off x="-1" y="238336"/>
              <a:ext cx="12192001" cy="18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805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4">
            <a:extLst>
              <a:ext uri="{FF2B5EF4-FFF2-40B4-BE49-F238E27FC236}">
                <a16:creationId xmlns:a16="http://schemas.microsoft.com/office/drawing/2014/main" id="{E42629AF-2839-9EFB-AFC6-6C5DB630595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2420888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0A6E65DB-ACE5-D4DA-DF1C-783E9AEA122B}"/>
              </a:ext>
            </a:extLst>
          </p:cNvPr>
          <p:cNvSpPr txBox="1">
            <a:spLocks/>
          </p:cNvSpPr>
          <p:nvPr/>
        </p:nvSpPr>
        <p:spPr>
          <a:xfrm>
            <a:off x="2279576" y="513917"/>
            <a:ext cx="86409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s-MX" b="1" spc="-5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s-MX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spc="-5" dirty="0">
                <a:latin typeface="Arial" panose="020B0604020202020204" pitchFamily="34" charset="0"/>
                <a:cs typeface="Arial" panose="020B0604020202020204" pitchFamily="34" charset="0"/>
              </a:rPr>
              <a:t>ENCUESTA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8F4CA58-A3E0-E2A6-33A3-45B1B4F8EDFA}"/>
              </a:ext>
            </a:extLst>
          </p:cNvPr>
          <p:cNvSpPr txBox="1"/>
          <p:nvPr/>
        </p:nvSpPr>
        <p:spPr>
          <a:xfrm>
            <a:off x="983432" y="1202655"/>
            <a:ext cx="2160240" cy="282129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55"/>
              </a:lnSpc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POSITI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DF29B208-9D79-FD24-39F4-1DF20343053C}"/>
              </a:ext>
            </a:extLst>
          </p:cNvPr>
          <p:cNvSpPr txBox="1"/>
          <p:nvPr/>
        </p:nvSpPr>
        <p:spPr>
          <a:xfrm>
            <a:off x="343560" y="2276872"/>
            <a:ext cx="8200712" cy="3296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0489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Más del </a:t>
            </a:r>
            <a:r>
              <a:rPr lang="es-MX" sz="2000" spc="5"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MX" sz="2000" spc="-5">
                <a:latin typeface="Arial" panose="020B0604020202020204" pitchFamily="34" charset="0"/>
                <a:cs typeface="Arial" panose="020B0604020202020204" pitchFamily="34" charset="0"/>
              </a:rPr>
              <a:t>empleadores,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sí </a:t>
            </a:r>
            <a:r>
              <a:rPr lang="es-MX" sz="2000" spc="-484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es-MX" sz="2000" spc="-2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dispuestos</a:t>
            </a:r>
            <a:r>
              <a:rPr lang="es-MX" sz="2000" spc="-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000" spc="-1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contratar</a:t>
            </a:r>
            <a:r>
              <a:rPr lang="es-MX" sz="2000" spc="-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000" spc="-1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MX" sz="2000" spc="-1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4.6 </a:t>
            </a:r>
            <a:r>
              <a:rPr lang="es-MX" sz="2000" spc="-484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>
                <a:latin typeface="Arial" panose="020B0604020202020204" pitchFamily="34" charset="0"/>
                <a:cs typeface="Arial" panose="020B0604020202020204" pitchFamily="34" charset="0"/>
              </a:rPr>
              <a:t>millones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MX" sz="2000" spc="-5">
                <a:latin typeface="Arial" panose="020B0604020202020204" pitchFamily="34" charset="0"/>
                <a:cs typeface="Arial" panose="020B0604020202020204" pitchFamily="34" charset="0"/>
              </a:rPr>
              <a:t>empleados </a:t>
            </a:r>
            <a:r>
              <a:rPr lang="es-MX" sz="2000" spc="5">
                <a:latin typeface="Arial" panose="020B0604020202020204" pitchFamily="34" charset="0"/>
                <a:cs typeface="Arial" panose="020B0604020202020204" pitchFamily="34" charset="0"/>
              </a:rPr>
              <a:t>que hoy </a:t>
            </a:r>
            <a:r>
              <a:rPr lang="es-MX" sz="2000" spc="1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ya tienen </a:t>
            </a:r>
            <a:r>
              <a:rPr lang="es-MX" sz="2000" spc="5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outsourcing, pero a </a:t>
            </a:r>
            <a:r>
              <a:rPr lang="es-MX" sz="2000" spc="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través</a:t>
            </a:r>
            <a:r>
              <a:rPr lang="es-MX" sz="2000" spc="-3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2000" spc="-2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s-MX" sz="2000" spc="-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>
                <a:latin typeface="Arial" panose="020B0604020202020204" pitchFamily="34" charset="0"/>
                <a:cs typeface="Arial" panose="020B0604020202020204" pitchFamily="34" charset="0"/>
              </a:rPr>
              <a:t>esquemas.</a:t>
            </a:r>
          </a:p>
          <a:p>
            <a:pPr marL="355600" marR="110489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endParaRPr lang="es-MX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392430" indent="-343535">
              <a:lnSpc>
                <a:spcPct val="100000"/>
              </a:lnSpc>
              <a:spcBef>
                <a:spcPts val="484"/>
              </a:spcBef>
              <a:buChar char="•"/>
              <a:tabLst>
                <a:tab pos="355600" algn="l"/>
                <a:tab pos="356235" algn="l"/>
              </a:tabLst>
            </a:pP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s-MX" sz="2000" spc="-1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30%,</a:t>
            </a:r>
            <a:r>
              <a:rPr lang="es-MX" sz="2000" spc="-2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s-MX" sz="2000" spc="-1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decir</a:t>
            </a:r>
            <a:r>
              <a:rPr lang="es-MX" sz="2000" spc="-2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  <a:r>
              <a:rPr lang="es-MX" sz="2000" spc="-1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>
                <a:latin typeface="Arial" panose="020B0604020202020204" pitchFamily="34" charset="0"/>
                <a:cs typeface="Arial" panose="020B0604020202020204" pitchFamily="34" charset="0"/>
              </a:rPr>
              <a:t>millones,</a:t>
            </a:r>
            <a:r>
              <a:rPr lang="es-MX" sz="2000" spc="-2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MX" sz="2000" spc="-484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ofrecerían</a:t>
            </a:r>
            <a:r>
              <a:rPr lang="es-MX" sz="2000" spc="-4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s-MX" sz="2000" spc="-3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>
                <a:latin typeface="Arial" panose="020B0604020202020204" pitchFamily="34" charset="0"/>
                <a:cs typeface="Arial" panose="020B0604020202020204" pitchFamily="34" charset="0"/>
              </a:rPr>
              <a:t>empleados</a:t>
            </a:r>
            <a:r>
              <a:rPr lang="es-MX" sz="2000" spc="-2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2000" spc="-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base. </a:t>
            </a:r>
            <a:r>
              <a:rPr lang="es-MX" sz="2000" spc="-484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Esto ocurriría en </a:t>
            </a:r>
            <a:r>
              <a:rPr lang="es-MX" sz="2000" spc="-5">
                <a:latin typeface="Arial" panose="020B0604020202020204" pitchFamily="34" charset="0"/>
                <a:cs typeface="Arial" panose="020B0604020202020204" pitchFamily="34" charset="0"/>
              </a:rPr>
              <a:t>la empresas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>
                <a:latin typeface="Arial" panose="020B0604020202020204" pitchFamily="34" charset="0"/>
                <a:cs typeface="Arial" panose="020B0604020202020204" pitchFamily="34" charset="0"/>
              </a:rPr>
              <a:t>medianas</a:t>
            </a:r>
            <a:r>
              <a:rPr lang="es-MX" sz="2000" spc="-1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2000" spc="-1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grandes.</a:t>
            </a:r>
          </a:p>
          <a:p>
            <a:pPr marL="355600" marR="392430" indent="-343535">
              <a:lnSpc>
                <a:spcPct val="100000"/>
              </a:lnSpc>
              <a:spcBef>
                <a:spcPts val="484"/>
              </a:spcBef>
              <a:buChar char="•"/>
              <a:tabLst>
                <a:tab pos="355600" algn="l"/>
                <a:tab pos="356235" algn="l"/>
              </a:tabLst>
            </a:pPr>
            <a:endParaRPr lang="es-MX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3535">
              <a:lnSpc>
                <a:spcPct val="100000"/>
              </a:lnSpc>
              <a:spcBef>
                <a:spcPts val="484"/>
              </a:spcBef>
              <a:buChar char="•"/>
              <a:tabLst>
                <a:tab pos="355600" algn="l"/>
                <a:tab pos="356235" algn="l"/>
              </a:tabLst>
            </a:pP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000" spc="-5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caso podría inclusive </a:t>
            </a:r>
            <a:r>
              <a:rPr lang="es-MX" sz="2000" spc="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resolverse,</a:t>
            </a:r>
            <a:r>
              <a:rPr lang="es-MX" sz="2000" spc="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s-MX" sz="2000" spc="12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s-MX" sz="2000" spc="13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grupo </a:t>
            </a:r>
            <a:r>
              <a:rPr lang="es-MX" sz="2000" spc="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>
                <a:latin typeface="Arial" panose="020B0604020202020204" pitchFamily="34" charset="0"/>
                <a:cs typeface="Arial" panose="020B0604020202020204" pitchFamily="34" charset="0"/>
              </a:rPr>
              <a:t>problemas como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el subregistro de </a:t>
            </a:r>
            <a:r>
              <a:rPr lang="es-MX" sz="2000" spc="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sueldos</a:t>
            </a:r>
            <a:r>
              <a:rPr lang="es-MX" sz="2000" spc="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2000" spc="3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cortes</a:t>
            </a:r>
            <a:r>
              <a:rPr lang="es-MX" sz="2000" spc="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2000" spc="3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antigüedad,</a:t>
            </a:r>
            <a:r>
              <a:rPr lang="es-MX" sz="2000" spc="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s-MX" sz="2000" spc="5">
                <a:latin typeface="Arial" panose="020B0604020202020204" pitchFamily="34" charset="0"/>
                <a:cs typeface="Arial" panose="020B0604020202020204" pitchFamily="34" charset="0"/>
              </a:rPr>
              <a:t> que</a:t>
            </a:r>
            <a:r>
              <a:rPr lang="es-MX" sz="2000" spc="-3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beneficia</a:t>
            </a:r>
            <a:r>
              <a:rPr lang="es-MX" sz="2000" spc="-4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MX" sz="2000" spc="-1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pago</a:t>
            </a:r>
            <a:r>
              <a:rPr lang="es-MX" sz="2000" spc="-2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2000" spc="-5">
                <a:latin typeface="Arial" panose="020B0604020202020204" pitchFamily="34" charset="0"/>
                <a:cs typeface="Arial" panose="020B0604020202020204" pitchFamily="34" charset="0"/>
              </a:rPr>
              <a:t> impuestos</a:t>
            </a:r>
            <a:r>
              <a:rPr lang="es-MX" sz="2000" spc="-2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2000" spc="-484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r>
              <a:rPr lang="es-MX" sz="2000" spc="-2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es-MX" sz="2000" spc="-1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trabajo.</a:t>
            </a:r>
          </a:p>
        </p:txBody>
      </p:sp>
      <p:grpSp>
        <p:nvGrpSpPr>
          <p:cNvPr id="10" name="object 5">
            <a:extLst>
              <a:ext uri="{FF2B5EF4-FFF2-40B4-BE49-F238E27FC236}">
                <a16:creationId xmlns:a16="http://schemas.microsoft.com/office/drawing/2014/main" id="{299A265E-AEFF-C659-5912-9C3C8424C3B6}"/>
              </a:ext>
            </a:extLst>
          </p:cNvPr>
          <p:cNvGrpSpPr/>
          <p:nvPr/>
        </p:nvGrpSpPr>
        <p:grpSpPr>
          <a:xfrm>
            <a:off x="8184232" y="2132856"/>
            <a:ext cx="3912235" cy="2827020"/>
            <a:chOff x="4594859" y="2660904"/>
            <a:chExt cx="3912235" cy="2827020"/>
          </a:xfrm>
        </p:grpSpPr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20BCF0A7-BA55-3A73-A344-F2FB81B8512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4859" y="2660904"/>
              <a:ext cx="3912108" cy="2827020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AB1ABEA9-0C85-26C5-D560-39E11BC44F1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8199" y="2676144"/>
              <a:ext cx="3810000" cy="2724911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DF1F9A27-B04F-6D7B-05CC-ADD51B93BF58}"/>
              </a:ext>
            </a:extLst>
          </p:cNvPr>
          <p:cNvGrpSpPr/>
          <p:nvPr/>
        </p:nvGrpSpPr>
        <p:grpSpPr>
          <a:xfrm>
            <a:off x="-1" y="0"/>
            <a:ext cx="12192001" cy="2276872"/>
            <a:chOff x="-1" y="0"/>
            <a:chExt cx="12192001" cy="2276872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EB9DC184-C29F-00B5-9BDE-9F0D65D3B93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2276872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8CA74E4-EAA8-71B0-5B64-1CC30B89D9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 amt="23000"/>
            </a:blip>
            <a:srcRect b="24133"/>
            <a:stretch/>
          </p:blipFill>
          <p:spPr>
            <a:xfrm>
              <a:off x="-1" y="238336"/>
              <a:ext cx="12192001" cy="18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039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2A32C22B-AA89-7F41-7491-10330B73890B}"/>
              </a:ext>
            </a:extLst>
          </p:cNvPr>
          <p:cNvGrpSpPr/>
          <p:nvPr/>
        </p:nvGrpSpPr>
        <p:grpSpPr>
          <a:xfrm>
            <a:off x="-1" y="0"/>
            <a:ext cx="12192001" cy="2276872"/>
            <a:chOff x="-1" y="0"/>
            <a:chExt cx="12192001" cy="2276872"/>
          </a:xfrm>
        </p:grpSpPr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057B4B66-80C2-A5D8-2C0B-A13A3C5EB9E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2276872"/>
            </a:xfrm>
            <a:prstGeom prst="rect">
              <a:avLst/>
            </a:prstGeom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9C92DD23-CAD2-F95C-ADDD-A8B71AEDD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23000"/>
            </a:blip>
            <a:srcRect b="24133"/>
            <a:stretch/>
          </p:blipFill>
          <p:spPr>
            <a:xfrm>
              <a:off x="-1" y="238336"/>
              <a:ext cx="12192001" cy="1800200"/>
            </a:xfrm>
            <a:prstGeom prst="rect">
              <a:avLst/>
            </a:prstGeom>
          </p:spPr>
        </p:pic>
      </p:grpSp>
      <p:sp>
        <p:nvSpPr>
          <p:cNvPr id="4" name="object 2">
            <a:extLst>
              <a:ext uri="{FF2B5EF4-FFF2-40B4-BE49-F238E27FC236}">
                <a16:creationId xmlns:a16="http://schemas.microsoft.com/office/drawing/2014/main" id="{6A4ED5B2-C4F7-57B4-6589-84F2AB890797}"/>
              </a:ext>
            </a:extLst>
          </p:cNvPr>
          <p:cNvSpPr txBox="1">
            <a:spLocks/>
          </p:cNvSpPr>
          <p:nvPr/>
        </p:nvSpPr>
        <p:spPr>
          <a:xfrm>
            <a:off x="2227320" y="537658"/>
            <a:ext cx="89092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s-MX" b="1" spc="-5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s-MX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spc="-5" dirty="0">
                <a:latin typeface="Arial" panose="020B0604020202020204" pitchFamily="34" charset="0"/>
                <a:cs typeface="Arial" panose="020B0604020202020204" pitchFamily="34" charset="0"/>
              </a:rPr>
              <a:t>ENCUESTA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9FAF7677-ED87-872F-4A1B-A098FD61321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1344" y="2862056"/>
            <a:ext cx="3810000" cy="1719072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2B7DD034-2B7F-1491-61D9-5D19871E2E3B}"/>
              </a:ext>
            </a:extLst>
          </p:cNvPr>
          <p:cNvSpPr txBox="1"/>
          <p:nvPr/>
        </p:nvSpPr>
        <p:spPr>
          <a:xfrm>
            <a:off x="695400" y="1369595"/>
            <a:ext cx="2160240" cy="282129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155"/>
              </a:lnSpc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91292BE-EC87-1A06-7FF1-9EAB8914595B}"/>
              </a:ext>
            </a:extLst>
          </p:cNvPr>
          <p:cNvSpPr txBox="1"/>
          <p:nvPr/>
        </p:nvSpPr>
        <p:spPr>
          <a:xfrm>
            <a:off x="3910588" y="1716761"/>
            <a:ext cx="7946052" cy="3296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95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empleados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outsourcing, es decir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460 </a:t>
            </a:r>
            <a:r>
              <a:rPr lang="es-MX" sz="2000" spc="-10" dirty="0">
                <a:latin typeface="Arial" panose="020B0604020202020204" pitchFamily="34" charset="0"/>
                <a:cs typeface="Arial" panose="020B0604020202020204" pitchFamily="34" charset="0"/>
              </a:rPr>
              <a:t>mil,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perderán o serán contratados a través </a:t>
            </a:r>
            <a:r>
              <a:rPr lang="es-MX" sz="2000" spc="-4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 esquemas</a:t>
            </a:r>
            <a:r>
              <a:rPr lang="es-MX"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MX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MX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pagan</a:t>
            </a:r>
            <a:r>
              <a:rPr lang="es-MX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impuestos </a:t>
            </a:r>
            <a:r>
              <a:rPr lang="es-MX" sz="2000" spc="-4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s-MX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es-MX"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cooperativas</a:t>
            </a:r>
            <a:r>
              <a:rPr lang="es-MX"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sindicatos.</a:t>
            </a:r>
          </a:p>
          <a:p>
            <a:pPr marL="355600" marR="2095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 sea 2.7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millones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sería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contratado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honorarios y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asimilados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 salarios, para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disminuir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entre</a:t>
            </a:r>
            <a:r>
              <a:rPr lang="es-MX"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s-MX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es-MX"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es-MX"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carga</a:t>
            </a:r>
            <a:r>
              <a:rPr lang="es-MX"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patronal </a:t>
            </a:r>
            <a:r>
              <a:rPr lang="es-MX" sz="2000" spc="-4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 costo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salarial.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Esto ocurriría sobre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s-MX"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sz="2000" spc="-10" dirty="0" err="1">
                <a:latin typeface="Arial" panose="020B0604020202020204" pitchFamily="34" charset="0"/>
                <a:cs typeface="Arial" panose="020B0604020202020204" pitchFamily="34" charset="0"/>
              </a:rPr>
              <a:t>mipymes</a:t>
            </a:r>
            <a:r>
              <a:rPr lang="es-MX" sz="2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 marR="508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3589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principales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sectores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contratarán en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forma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directa son </a:t>
            </a:r>
            <a:r>
              <a:rPr lang="es-MX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s-MX"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s-MX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Empresas,</a:t>
            </a:r>
            <a:r>
              <a:rPr lang="es-MX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Comercio, </a:t>
            </a:r>
            <a:r>
              <a:rPr lang="es-MX" sz="2000" spc="-4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es-MX" sz="2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Campo.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65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2991</TotalTime>
  <Words>1355</Words>
  <Application>Microsoft Office PowerPoint</Application>
  <PresentationFormat>Panorámica</PresentationFormat>
  <Paragraphs>148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MT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Mary Carmen Carreón</dc:creator>
  <cp:lastModifiedBy>MARY CARMEN CARREON SIERRA</cp:lastModifiedBy>
  <cp:revision>188</cp:revision>
  <dcterms:created xsi:type="dcterms:W3CDTF">2014-01-16T16:02:08Z</dcterms:created>
  <dcterms:modified xsi:type="dcterms:W3CDTF">2023-04-05T23:19:29Z</dcterms:modified>
</cp:coreProperties>
</file>