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4" r:id="rId1"/>
  </p:sldMasterIdLst>
  <p:notesMasterIdLst>
    <p:notesMasterId r:id="rId51"/>
  </p:notesMasterIdLst>
  <p:sldIdLst>
    <p:sldId id="306" r:id="rId2"/>
    <p:sldId id="396" r:id="rId3"/>
    <p:sldId id="325" r:id="rId4"/>
    <p:sldId id="304" r:id="rId5"/>
    <p:sldId id="386" r:id="rId6"/>
    <p:sldId id="395" r:id="rId7"/>
    <p:sldId id="381" r:id="rId8"/>
    <p:sldId id="348" r:id="rId9"/>
    <p:sldId id="369" r:id="rId10"/>
    <p:sldId id="382" r:id="rId11"/>
    <p:sldId id="316" r:id="rId12"/>
    <p:sldId id="312" r:id="rId13"/>
    <p:sldId id="321" r:id="rId14"/>
    <p:sldId id="318" r:id="rId15"/>
    <p:sldId id="319" r:id="rId16"/>
    <p:sldId id="310" r:id="rId17"/>
    <p:sldId id="311" r:id="rId18"/>
    <p:sldId id="370" r:id="rId19"/>
    <p:sldId id="315" r:id="rId20"/>
    <p:sldId id="307" r:id="rId21"/>
    <p:sldId id="317" r:id="rId22"/>
    <p:sldId id="383" r:id="rId23"/>
    <p:sldId id="337" r:id="rId24"/>
    <p:sldId id="390" r:id="rId25"/>
    <p:sldId id="392" r:id="rId26"/>
    <p:sldId id="391" r:id="rId27"/>
    <p:sldId id="345" r:id="rId28"/>
    <p:sldId id="349" r:id="rId29"/>
    <p:sldId id="387" r:id="rId30"/>
    <p:sldId id="338" r:id="rId31"/>
    <p:sldId id="329" r:id="rId32"/>
    <p:sldId id="371" r:id="rId33"/>
    <p:sldId id="331" r:id="rId34"/>
    <p:sldId id="372" r:id="rId35"/>
    <p:sldId id="332" r:id="rId36"/>
    <p:sldId id="335" r:id="rId37"/>
    <p:sldId id="333" r:id="rId38"/>
    <p:sldId id="334" r:id="rId39"/>
    <p:sldId id="330" r:id="rId40"/>
    <p:sldId id="358" r:id="rId41"/>
    <p:sldId id="324" r:id="rId42"/>
    <p:sldId id="389" r:id="rId43"/>
    <p:sldId id="346" r:id="rId44"/>
    <p:sldId id="388" r:id="rId45"/>
    <p:sldId id="357" r:id="rId46"/>
    <p:sldId id="393" r:id="rId47"/>
    <p:sldId id="384" r:id="rId48"/>
    <p:sldId id="397" r:id="rId49"/>
    <p:sldId id="398" r:id="rId50"/>
  </p:sldIdLst>
  <p:sldSz cx="12192000" cy="6858000"/>
  <p:notesSz cx="6858000" cy="9144000"/>
  <p:defaultTextStyle>
    <a:defPPr>
      <a:defRPr lang="es-E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8BA"/>
    <a:srgbClr val="669E40"/>
    <a:srgbClr val="00602B"/>
    <a:srgbClr val="FF7C80"/>
    <a:srgbClr val="2E4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3014" autoAdjust="0"/>
  </p:normalViewPr>
  <p:slideViewPr>
    <p:cSldViewPr>
      <p:cViewPr varScale="1">
        <p:scale>
          <a:sx n="65" d="100"/>
          <a:sy n="65" d="100"/>
        </p:scale>
        <p:origin x="676"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y%20Carmen\Dropbox\Mi%20PC%20(DESKTOP-8ESNKRN)\Documents\2023\Estudio%202023\Respuestas%20Encuesta%20Combate%20a%20la%20nformalida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y%20Carmen\Dropbox\Mi%20PC%20(DESKTOP-8ESNKRN)\Documents\2023\Estudio%202023\Respuestas%20Encuesta%20Combate%20a%20la%20nformalida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MX" sz="2800" b="1" i="0" u="none" strike="noStrike" kern="1200" spc="0" baseline="0" noProof="0">
                <a:solidFill>
                  <a:schemeClr val="tx1">
                    <a:lumMod val="65000"/>
                    <a:lumOff val="35000"/>
                  </a:schemeClr>
                </a:solidFill>
                <a:latin typeface="Arial" panose="020B0604020202020204" pitchFamily="34" charset="0"/>
                <a:ea typeface="+mn-ea"/>
                <a:cs typeface="Arial" panose="020B0604020202020204" pitchFamily="34" charset="0"/>
              </a:defRPr>
            </a:pPr>
            <a:r>
              <a:rPr lang="es-MX" sz="2800" b="1" noProof="0" dirty="0"/>
              <a:t>En su opinión cuáles considera que son los principales factores que generan la Informalidad</a:t>
            </a:r>
          </a:p>
        </c:rich>
      </c:tx>
      <c:overlay val="0"/>
      <c:spPr>
        <a:noFill/>
        <a:ln>
          <a:noFill/>
        </a:ln>
        <a:effectLst/>
      </c:spPr>
      <c:txPr>
        <a:bodyPr rot="0" spcFirstLastPara="1" vertOverflow="ellipsis" vert="horz" wrap="square" anchor="ctr" anchorCtr="1"/>
        <a:lstStyle/>
        <a:p>
          <a:pPr>
            <a:defRPr lang="es-MX" sz="2800" b="1" i="0" u="none" strike="noStrike" kern="1200" spc="0" baseline="0" noProof="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title>
    <c:autoTitleDeleted val="0"/>
    <c:plotArea>
      <c:layout/>
      <c:barChart>
        <c:barDir val="bar"/>
        <c:grouping val="clustered"/>
        <c:varyColors val="0"/>
        <c:ser>
          <c:idx val="0"/>
          <c:order val="0"/>
          <c:spPr>
            <a:solidFill>
              <a:srgbClr val="00467A">
                <a:alpha val="86000"/>
              </a:srgbClr>
            </a:solidFill>
            <a:ln w="196850">
              <a:solidFill>
                <a:srgbClr val="0070C0"/>
              </a:solidFill>
            </a:ln>
            <a:effectLst>
              <a:glow>
                <a:schemeClr val="bg1">
                  <a:alpha val="90000"/>
                </a:schemeClr>
              </a:glow>
              <a:outerShdw blurRad="304800" dist="673100" dir="11400000" sx="140000" sy="140000" algn="tr" rotWithShape="0">
                <a:schemeClr val="bg2"/>
              </a:outerShdw>
            </a:effectLst>
          </c:spPr>
          <c:invertIfNegative val="0"/>
          <c:dLbls>
            <c:spPr>
              <a:noFill/>
              <a:ln>
                <a:noFill/>
              </a:ln>
              <a:effectLst/>
            </c:spPr>
            <c:txPr>
              <a:bodyPr rot="0" spcFirstLastPara="1" vertOverflow="ellipsis" vert="horz" wrap="square" anchor="ctr" anchorCtr="0"/>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'Respuestas de formulario 1'!$A$31:$A$35</c:f>
              <c:strCache>
                <c:ptCount val="5"/>
                <c:pt idx="0">
                  <c:v> Poca flexibilidad para contratar sin estudios terminados</c:v>
                </c:pt>
                <c:pt idx="1">
                  <c:v> Falta de oportunidades de empleo formal</c:v>
                </c:pt>
                <c:pt idx="2">
                  <c:v> Altas cuotas de Seguridad Social</c:v>
                </c:pt>
                <c:pt idx="3">
                  <c:v> Sueldos bajos</c:v>
                </c:pt>
                <c:pt idx="4">
                  <c:v>Altas tasas de impuestos</c:v>
                </c:pt>
              </c:strCache>
            </c:strRef>
          </c:cat>
          <c:val>
            <c:numRef>
              <c:f>'Respuestas de formulario 1'!$B$31:$B$35</c:f>
              <c:numCache>
                <c:formatCode>0%</c:formatCode>
                <c:ptCount val="5"/>
                <c:pt idx="0">
                  <c:v>7.0000000000000007E-2</c:v>
                </c:pt>
                <c:pt idx="1">
                  <c:v>0.10714285714285714</c:v>
                </c:pt>
                <c:pt idx="2">
                  <c:v>0.25</c:v>
                </c:pt>
                <c:pt idx="3">
                  <c:v>0.25</c:v>
                </c:pt>
                <c:pt idx="4">
                  <c:v>0.32142857142857145</c:v>
                </c:pt>
              </c:numCache>
            </c:numRef>
          </c:val>
          <c:extLst>
            <c:ext xmlns:c16="http://schemas.microsoft.com/office/drawing/2014/chart" uri="{C3380CC4-5D6E-409C-BE32-E72D297353CC}">
              <c16:uniqueId val="{00000000-691A-4BEF-982F-A63F0ABE1FCC}"/>
            </c:ext>
          </c:extLst>
        </c:ser>
        <c:dLbls>
          <c:showLegendKey val="0"/>
          <c:showVal val="0"/>
          <c:showCatName val="0"/>
          <c:showSerName val="0"/>
          <c:showPercent val="0"/>
          <c:showBubbleSize val="0"/>
        </c:dLbls>
        <c:gapWidth val="319"/>
        <c:axId val="698308736"/>
        <c:axId val="698327456"/>
      </c:barChart>
      <c:catAx>
        <c:axId val="69830873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698327456"/>
        <c:crosses val="autoZero"/>
        <c:auto val="1"/>
        <c:lblAlgn val="ctr"/>
        <c:lblOffset val="100"/>
        <c:noMultiLvlLbl val="0"/>
      </c:catAx>
      <c:valAx>
        <c:axId val="698327456"/>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698308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MX" sz="2800" b="1" i="0" u="none" strike="noStrike" kern="1200" spc="0" baseline="0" noProof="0">
                <a:solidFill>
                  <a:schemeClr val="tx1">
                    <a:lumMod val="65000"/>
                    <a:lumOff val="35000"/>
                  </a:schemeClr>
                </a:solidFill>
                <a:latin typeface="Arial" panose="020B0604020202020204" pitchFamily="34" charset="0"/>
                <a:ea typeface="+mn-ea"/>
                <a:cs typeface="Arial" panose="020B0604020202020204" pitchFamily="34" charset="0"/>
              </a:defRPr>
            </a:pPr>
            <a:r>
              <a:rPr lang="es-MX" sz="2800" noProof="0" dirty="0"/>
              <a:t>¿Qué tipo de Contrato tiene el personal de su empresa?</a:t>
            </a:r>
          </a:p>
        </c:rich>
      </c:tx>
      <c:overlay val="0"/>
      <c:spPr>
        <a:noFill/>
        <a:ln>
          <a:noFill/>
        </a:ln>
        <a:effectLst/>
      </c:spPr>
      <c:txPr>
        <a:bodyPr rot="0" spcFirstLastPara="1" vertOverflow="ellipsis" vert="horz" wrap="square" anchor="ctr" anchorCtr="1"/>
        <a:lstStyle/>
        <a:p>
          <a:pPr>
            <a:defRPr lang="es-MX" sz="2800" b="1" i="0" u="none" strike="noStrike" kern="1200" spc="0" baseline="0" noProof="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title>
    <c:autoTitleDeleted val="0"/>
    <c:plotArea>
      <c:layout/>
      <c:barChart>
        <c:barDir val="bar"/>
        <c:grouping val="clustered"/>
        <c:varyColors val="0"/>
        <c:ser>
          <c:idx val="0"/>
          <c:order val="0"/>
          <c:spPr>
            <a:solidFill>
              <a:srgbClr val="002060">
                <a:alpha val="88000"/>
              </a:srgbClr>
            </a:solidFill>
            <a:ln w="155575">
              <a:solidFill>
                <a:srgbClr val="002060"/>
              </a:solidFill>
            </a:ln>
            <a:effectLst/>
          </c:spPr>
          <c:invertIfNegative val="0"/>
          <c:dLbls>
            <c:spPr>
              <a:noFill/>
              <a:ln>
                <a:noFill/>
              </a:ln>
              <a:effectLst/>
            </c:spPr>
            <c:txPr>
              <a:bodyPr rot="0" spcFirstLastPara="1" vertOverflow="ellipsis" vert="horz" wrap="square" anchor="ctr" anchorCtr="1"/>
              <a:lstStyle/>
              <a:p>
                <a:pPr>
                  <a:defRPr lang="es-MX" sz="1800" b="1" i="0" u="none" strike="noStrike" kern="1200" baseline="0" noProof="0">
                    <a:solidFill>
                      <a:schemeClr val="bg1"/>
                    </a:solidFill>
                    <a:latin typeface="Arial" panose="020B0604020202020204" pitchFamily="34" charset="0"/>
                    <a:ea typeface="+mn-ea"/>
                    <a:cs typeface="Arial" panose="020B0604020202020204" pitchFamily="34" charset="0"/>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'Respuestas de formulario 1'!$A$42:$A$47</c:f>
              <c:strCache>
                <c:ptCount val="6"/>
                <c:pt idx="0">
                  <c:v>Sin Contrato</c:v>
                </c:pt>
                <c:pt idx="1">
                  <c:v> Contratado como Trabajador Independiente</c:v>
                </c:pt>
                <c:pt idx="2">
                  <c:v> Contratado por Honorarios</c:v>
                </c:pt>
                <c:pt idx="3">
                  <c:v> Subcontratados (Servicio Especializado)</c:v>
                </c:pt>
                <c:pt idx="4">
                  <c:v> Contrato con otra Compañía del  Mismo Grupo</c:v>
                </c:pt>
                <c:pt idx="5">
                  <c:v>Contrato Directo con la Principal Razón Social de la Empresa</c:v>
                </c:pt>
              </c:strCache>
            </c:strRef>
          </c:cat>
          <c:val>
            <c:numRef>
              <c:f>'Respuestas de formulario 1'!$B$42:$B$47</c:f>
              <c:numCache>
                <c:formatCode>0%</c:formatCode>
                <c:ptCount val="6"/>
                <c:pt idx="0">
                  <c:v>0.10714285714285714</c:v>
                </c:pt>
                <c:pt idx="1">
                  <c:v>0.14000000000000001</c:v>
                </c:pt>
                <c:pt idx="2">
                  <c:v>0.14285714285714285</c:v>
                </c:pt>
                <c:pt idx="3">
                  <c:v>0.14285714285714285</c:v>
                </c:pt>
                <c:pt idx="4">
                  <c:v>0.21428571428571427</c:v>
                </c:pt>
                <c:pt idx="5">
                  <c:v>0.26</c:v>
                </c:pt>
              </c:numCache>
            </c:numRef>
          </c:val>
          <c:extLst>
            <c:ext xmlns:c16="http://schemas.microsoft.com/office/drawing/2014/chart" uri="{C3380CC4-5D6E-409C-BE32-E72D297353CC}">
              <c16:uniqueId val="{00000000-6EEE-478D-B170-53B1D101BEA8}"/>
            </c:ext>
          </c:extLst>
        </c:ser>
        <c:dLbls>
          <c:showLegendKey val="0"/>
          <c:showVal val="0"/>
          <c:showCatName val="0"/>
          <c:showSerName val="0"/>
          <c:showPercent val="0"/>
          <c:showBubbleSize val="0"/>
        </c:dLbls>
        <c:gapWidth val="252"/>
        <c:axId val="698315456"/>
        <c:axId val="698315936"/>
      </c:barChart>
      <c:catAx>
        <c:axId val="69831545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s-MX" sz="1800" b="1" i="0" u="none" strike="noStrike" kern="1200" baseline="0" noProof="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crossAx val="698315936"/>
        <c:crosses val="autoZero"/>
        <c:auto val="1"/>
        <c:lblAlgn val="ctr"/>
        <c:lblOffset val="100"/>
        <c:noMultiLvlLbl val="0"/>
      </c:catAx>
      <c:valAx>
        <c:axId val="698315936"/>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698315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lang="es-MX" sz="1800" b="1" noProof="0">
          <a:latin typeface="Arial" panose="020B0604020202020204" pitchFamily="34" charset="0"/>
          <a:cs typeface="Arial" panose="020B0604020202020204" pitchFamily="34" charset="0"/>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420D47-148A-4801-B1B3-E0282D546D94}" type="doc">
      <dgm:prSet loTypeId="urn:microsoft.com/office/officeart/2005/8/layout/hList1" loCatId="list" qsTypeId="urn:microsoft.com/office/officeart/2005/8/quickstyle/3d3" qsCatId="3D" csTypeId="urn:microsoft.com/office/officeart/2005/8/colors/accent3_4" csCatId="accent3" phldr="1"/>
      <dgm:spPr/>
      <dgm:t>
        <a:bodyPr/>
        <a:lstStyle/>
        <a:p>
          <a:endParaRPr lang="es-MX"/>
        </a:p>
      </dgm:t>
    </dgm:pt>
    <dgm:pt modelId="{261D1B6E-B27B-4F57-A0B9-022F73BF689F}">
      <dgm:prSet phldrT="[Texto]"/>
      <dgm:spPr>
        <a:solidFill>
          <a:schemeClr val="tx1">
            <a:lumMod val="75000"/>
            <a:lumOff val="25000"/>
          </a:schemeClr>
        </a:solidFill>
      </dgm:spPr>
      <dgm:t>
        <a:bodyPr/>
        <a:lstStyle/>
        <a:p>
          <a:r>
            <a:rPr lang="es-MX" b="1" dirty="0">
              <a:latin typeface="Arial" panose="020B0604020202020204" pitchFamily="34" charset="0"/>
              <a:cs typeface="Arial" panose="020B0604020202020204" pitchFamily="34" charset="0"/>
            </a:rPr>
            <a:t>GENERAR TRABAJO FORMAL Y CON SEGURIDAD SOCIAL</a:t>
          </a:r>
        </a:p>
      </dgm:t>
    </dgm:pt>
    <dgm:pt modelId="{C06C3196-57BD-4395-BE16-FE218BB8DD6C}" type="parTrans" cxnId="{123E4D2B-ADFD-436A-8ACA-7DDB94652F45}">
      <dgm:prSet/>
      <dgm:spPr/>
      <dgm:t>
        <a:bodyPr/>
        <a:lstStyle/>
        <a:p>
          <a:endParaRPr lang="es-MX">
            <a:latin typeface="Arial" panose="020B0604020202020204" pitchFamily="34" charset="0"/>
            <a:cs typeface="Arial" panose="020B0604020202020204" pitchFamily="34" charset="0"/>
          </a:endParaRPr>
        </a:p>
      </dgm:t>
    </dgm:pt>
    <dgm:pt modelId="{6CB739FB-6E90-4D0D-B0E6-A38B0C9AACF0}" type="sibTrans" cxnId="{123E4D2B-ADFD-436A-8ACA-7DDB94652F45}">
      <dgm:prSet/>
      <dgm:spPr/>
      <dgm:t>
        <a:bodyPr/>
        <a:lstStyle/>
        <a:p>
          <a:endParaRPr lang="es-MX">
            <a:latin typeface="Arial" panose="020B0604020202020204" pitchFamily="34" charset="0"/>
            <a:cs typeface="Arial" panose="020B0604020202020204" pitchFamily="34" charset="0"/>
          </a:endParaRPr>
        </a:p>
      </dgm:t>
    </dgm:pt>
    <dgm:pt modelId="{644DE907-EA42-425B-B5A2-3F2D7080562E}">
      <dgm:prSet phldrT="[Texto]"/>
      <dgm:spPr>
        <a:solidFill>
          <a:schemeClr val="tx1">
            <a:lumMod val="65000"/>
            <a:lumOff val="35000"/>
          </a:schemeClr>
        </a:solidFill>
      </dgm:spPr>
      <dgm:t>
        <a:bodyPr/>
        <a:lstStyle/>
        <a:p>
          <a:r>
            <a:rPr lang="es-MX" b="1" dirty="0">
              <a:latin typeface="Arial" panose="020B0604020202020204" pitchFamily="34" charset="0"/>
              <a:cs typeface="Arial" panose="020B0604020202020204" pitchFamily="34" charset="0"/>
            </a:rPr>
            <a:t>PROHIBIR MALAS PRÁCTICAS</a:t>
          </a:r>
        </a:p>
      </dgm:t>
    </dgm:pt>
    <dgm:pt modelId="{A5889A8F-B714-4AE5-8D5B-F8B986BA24EA}" type="parTrans" cxnId="{3E53C536-8409-4F91-BC5C-D669F1FA863B}">
      <dgm:prSet/>
      <dgm:spPr/>
      <dgm:t>
        <a:bodyPr/>
        <a:lstStyle/>
        <a:p>
          <a:endParaRPr lang="es-MX">
            <a:latin typeface="Arial" panose="020B0604020202020204" pitchFamily="34" charset="0"/>
            <a:cs typeface="Arial" panose="020B0604020202020204" pitchFamily="34" charset="0"/>
          </a:endParaRPr>
        </a:p>
      </dgm:t>
    </dgm:pt>
    <dgm:pt modelId="{DD82FF67-ED14-4EFD-B31B-8066978FBC6D}" type="sibTrans" cxnId="{3E53C536-8409-4F91-BC5C-D669F1FA863B}">
      <dgm:prSet/>
      <dgm:spPr/>
      <dgm:t>
        <a:bodyPr/>
        <a:lstStyle/>
        <a:p>
          <a:endParaRPr lang="es-MX">
            <a:latin typeface="Arial" panose="020B0604020202020204" pitchFamily="34" charset="0"/>
            <a:cs typeface="Arial" panose="020B0604020202020204" pitchFamily="34" charset="0"/>
          </a:endParaRPr>
        </a:p>
      </dgm:t>
    </dgm:pt>
    <dgm:pt modelId="{95D9C62A-333F-4C8C-9B10-6A7E7A4D9A34}">
      <dgm:prSet phldrT="[Texto]"/>
      <dgm:spPr>
        <a:solidFill>
          <a:schemeClr val="tx1">
            <a:lumMod val="85000"/>
            <a:lumOff val="15000"/>
          </a:schemeClr>
        </a:solidFill>
      </dgm:spPr>
      <dgm:t>
        <a:bodyPr/>
        <a:lstStyle/>
        <a:p>
          <a:r>
            <a:rPr lang="es-MX" b="1" dirty="0">
              <a:latin typeface="Arial" panose="020B0604020202020204" pitchFamily="34" charset="0"/>
              <a:cs typeface="Arial" panose="020B0604020202020204" pitchFamily="34" charset="0"/>
            </a:rPr>
            <a:t>GENERAR ACUERDOS POR SECTOR</a:t>
          </a:r>
        </a:p>
      </dgm:t>
    </dgm:pt>
    <dgm:pt modelId="{D6ED316D-6ED0-44E0-8C8B-36127A95B6BF}" type="parTrans" cxnId="{F7D29E88-1CB7-44A8-B0A4-D67F5BAF3951}">
      <dgm:prSet/>
      <dgm:spPr/>
      <dgm:t>
        <a:bodyPr/>
        <a:lstStyle/>
        <a:p>
          <a:endParaRPr lang="es-MX">
            <a:latin typeface="Arial" panose="020B0604020202020204" pitchFamily="34" charset="0"/>
            <a:cs typeface="Arial" panose="020B0604020202020204" pitchFamily="34" charset="0"/>
          </a:endParaRPr>
        </a:p>
      </dgm:t>
    </dgm:pt>
    <dgm:pt modelId="{529077EF-9D3E-492B-BCD3-9A0FA6E77A01}" type="sibTrans" cxnId="{F7D29E88-1CB7-44A8-B0A4-D67F5BAF3951}">
      <dgm:prSet/>
      <dgm:spPr/>
      <dgm:t>
        <a:bodyPr/>
        <a:lstStyle/>
        <a:p>
          <a:endParaRPr lang="es-MX">
            <a:latin typeface="Arial" panose="020B0604020202020204" pitchFamily="34" charset="0"/>
            <a:cs typeface="Arial" panose="020B0604020202020204" pitchFamily="34" charset="0"/>
          </a:endParaRPr>
        </a:p>
      </dgm:t>
    </dgm:pt>
    <dgm:pt modelId="{7088823E-7FEC-4D64-BEB3-26D00717D7E5}">
      <dgm:prSet phldrT="[Texto]" custT="1"/>
      <dgm:spPr/>
      <dgm:t>
        <a:bodyPr/>
        <a:lstStyle/>
        <a:p>
          <a:pPr algn="l">
            <a:buFontTx/>
            <a:buNone/>
          </a:pPr>
          <a:r>
            <a:rPr lang="es-MX" sz="1800" dirty="0">
              <a:latin typeface="Arial" panose="020B0604020202020204" pitchFamily="34" charset="0"/>
              <a:cs typeface="Arial" panose="020B0604020202020204" pitchFamily="34" charset="0"/>
            </a:rPr>
            <a:t>   Acercarse a las Asociaciones que representen cada Sector</a:t>
          </a:r>
        </a:p>
      </dgm:t>
    </dgm:pt>
    <dgm:pt modelId="{8A59CACC-0077-4A87-9EA0-72EEFED07B79}" type="parTrans" cxnId="{16F3C095-DC09-419B-BBA1-49A51A767DB0}">
      <dgm:prSet/>
      <dgm:spPr/>
      <dgm:t>
        <a:bodyPr/>
        <a:lstStyle/>
        <a:p>
          <a:endParaRPr lang="es-MX">
            <a:latin typeface="Arial" panose="020B0604020202020204" pitchFamily="34" charset="0"/>
            <a:cs typeface="Arial" panose="020B0604020202020204" pitchFamily="34" charset="0"/>
          </a:endParaRPr>
        </a:p>
      </dgm:t>
    </dgm:pt>
    <dgm:pt modelId="{B01C2C12-182D-44D9-9DB1-85B2E9EA5CC5}" type="sibTrans" cxnId="{16F3C095-DC09-419B-BBA1-49A51A767DB0}">
      <dgm:prSet/>
      <dgm:spPr/>
      <dgm:t>
        <a:bodyPr/>
        <a:lstStyle/>
        <a:p>
          <a:endParaRPr lang="es-MX">
            <a:latin typeface="Arial" panose="020B0604020202020204" pitchFamily="34" charset="0"/>
            <a:cs typeface="Arial" panose="020B0604020202020204" pitchFamily="34" charset="0"/>
          </a:endParaRPr>
        </a:p>
      </dgm:t>
    </dgm:pt>
    <dgm:pt modelId="{12A7A583-05E9-41BD-B7B2-6BCE0F9F5829}">
      <dgm:prSet phldrT="[Texto]" custT="1"/>
      <dgm:spPr/>
      <dgm:t>
        <a:bodyPr/>
        <a:lstStyle/>
        <a:p>
          <a:pPr algn="l">
            <a:buFontTx/>
            <a:buNone/>
          </a:pPr>
          <a:r>
            <a:rPr lang="es-MX" sz="1800" dirty="0">
              <a:latin typeface="Arial" panose="020B0604020202020204" pitchFamily="34" charset="0"/>
              <a:cs typeface="Arial" panose="020B0604020202020204" pitchFamily="34" charset="0"/>
            </a:rPr>
            <a:t>   para acordar los lineamientos particulares y para acordar el proceso de cambio.</a:t>
          </a:r>
        </a:p>
      </dgm:t>
    </dgm:pt>
    <dgm:pt modelId="{179DA403-FD05-4F5C-997C-59AEFBC267FD}" type="parTrans" cxnId="{B140BAC9-DA4F-472B-9741-4500C41743BB}">
      <dgm:prSet/>
      <dgm:spPr/>
      <dgm:t>
        <a:bodyPr/>
        <a:lstStyle/>
        <a:p>
          <a:endParaRPr lang="es-MX"/>
        </a:p>
      </dgm:t>
    </dgm:pt>
    <dgm:pt modelId="{384148F6-E0B4-43E1-93A1-77628D1E28A7}" type="sibTrans" cxnId="{B140BAC9-DA4F-472B-9741-4500C41743BB}">
      <dgm:prSet/>
      <dgm:spPr/>
      <dgm:t>
        <a:bodyPr/>
        <a:lstStyle/>
        <a:p>
          <a:endParaRPr lang="es-MX"/>
        </a:p>
      </dgm:t>
    </dgm:pt>
    <dgm:pt modelId="{3874A548-776B-4E7C-AFED-7C285E07D4D4}">
      <dgm:prSet phldrT="[Texto]"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Prohibir contratar por honorarios cuando la persona trabaja toda la </a:t>
          </a:r>
          <a:r>
            <a:rPr lang="es-MX" sz="2000" dirty="0">
              <a:latin typeface="Arial" panose="020B0604020202020204" pitchFamily="34" charset="0"/>
              <a:cs typeface="Arial" panose="020B0604020202020204" pitchFamily="34" charset="0"/>
            </a:rPr>
            <a:t>jornada</a:t>
          </a:r>
          <a:r>
            <a:rPr lang="es-MX" sz="1800" dirty="0">
              <a:latin typeface="Arial" panose="020B0604020202020204" pitchFamily="34" charset="0"/>
              <a:cs typeface="Arial" panose="020B0604020202020204" pitchFamily="34" charset="0"/>
            </a:rPr>
            <a:t> laboral para un solo patrón.</a:t>
          </a:r>
        </a:p>
      </dgm:t>
    </dgm:pt>
    <dgm:pt modelId="{84EE8069-04AF-491F-B40F-B78651BCFE9B}" type="sibTrans" cxnId="{21D65B5B-4CAB-48E9-8062-4E066F317859}">
      <dgm:prSet/>
      <dgm:spPr/>
      <dgm:t>
        <a:bodyPr/>
        <a:lstStyle/>
        <a:p>
          <a:endParaRPr lang="es-MX">
            <a:latin typeface="Arial" panose="020B0604020202020204" pitchFamily="34" charset="0"/>
            <a:cs typeface="Arial" panose="020B0604020202020204" pitchFamily="34" charset="0"/>
          </a:endParaRPr>
        </a:p>
      </dgm:t>
    </dgm:pt>
    <dgm:pt modelId="{8354C3F5-7A08-4726-97F3-532A670AC99B}" type="parTrans" cxnId="{21D65B5B-4CAB-48E9-8062-4E066F317859}">
      <dgm:prSet/>
      <dgm:spPr/>
      <dgm:t>
        <a:bodyPr/>
        <a:lstStyle/>
        <a:p>
          <a:endParaRPr lang="es-MX">
            <a:latin typeface="Arial" panose="020B0604020202020204" pitchFamily="34" charset="0"/>
            <a:cs typeface="Arial" panose="020B0604020202020204" pitchFamily="34" charset="0"/>
          </a:endParaRPr>
        </a:p>
      </dgm:t>
    </dgm:pt>
    <dgm:pt modelId="{B5D5F341-190F-4D7A-8F04-399C637EB6B8}">
      <dgm:prSet custT="1"/>
      <dgm:spPr/>
      <dgm:t>
        <a:bodyPr/>
        <a:lstStyle/>
        <a:p>
          <a:pPr marL="171450" indent="0">
            <a:buFont typeface="Wingdings" panose="05000000000000000000" pitchFamily="2" charset="2"/>
            <a:buNone/>
          </a:pPr>
          <a:endParaRPr lang="es-MX" sz="1800" dirty="0">
            <a:latin typeface="Arial" panose="020B0604020202020204" pitchFamily="34" charset="0"/>
            <a:cs typeface="Arial" panose="020B0604020202020204" pitchFamily="34" charset="0"/>
          </a:endParaRPr>
        </a:p>
      </dgm:t>
    </dgm:pt>
    <dgm:pt modelId="{3078F07A-8ABF-44AB-BE4C-66BC1CA75911}" type="sibTrans" cxnId="{F8ED6B23-7855-4EA3-B9E3-48A479F4A028}">
      <dgm:prSet/>
      <dgm:spPr/>
      <dgm:t>
        <a:bodyPr/>
        <a:lstStyle/>
        <a:p>
          <a:endParaRPr lang="es-MX">
            <a:latin typeface="Arial" panose="020B0604020202020204" pitchFamily="34" charset="0"/>
            <a:cs typeface="Arial" panose="020B0604020202020204" pitchFamily="34" charset="0"/>
          </a:endParaRPr>
        </a:p>
      </dgm:t>
    </dgm:pt>
    <dgm:pt modelId="{6554110E-1660-4A47-A39F-A2095B6B2CE6}" type="parTrans" cxnId="{F8ED6B23-7855-4EA3-B9E3-48A479F4A028}">
      <dgm:prSet/>
      <dgm:spPr/>
      <dgm:t>
        <a:bodyPr/>
        <a:lstStyle/>
        <a:p>
          <a:endParaRPr lang="es-MX">
            <a:latin typeface="Arial" panose="020B0604020202020204" pitchFamily="34" charset="0"/>
            <a:cs typeface="Arial" panose="020B0604020202020204" pitchFamily="34" charset="0"/>
          </a:endParaRPr>
        </a:p>
      </dgm:t>
    </dgm:pt>
    <dgm:pt modelId="{3A8D2D50-F800-4FF3-A4A4-5B58AD104EC2}">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No pagar por asimilados a</a:t>
          </a:r>
        </a:p>
      </dgm:t>
    </dgm:pt>
    <dgm:pt modelId="{652ED672-D56D-42A3-9114-A8F7EBAC6589}" type="sibTrans" cxnId="{DA6C3F88-D5BB-4AF5-A9F4-50F750AE7F8E}">
      <dgm:prSet/>
      <dgm:spPr/>
      <dgm:t>
        <a:bodyPr/>
        <a:lstStyle/>
        <a:p>
          <a:endParaRPr lang="es-MX">
            <a:latin typeface="Arial" panose="020B0604020202020204" pitchFamily="34" charset="0"/>
            <a:cs typeface="Arial" panose="020B0604020202020204" pitchFamily="34" charset="0"/>
          </a:endParaRPr>
        </a:p>
      </dgm:t>
    </dgm:pt>
    <dgm:pt modelId="{178D2837-CC71-4AB6-99E1-B60F6352E48A}" type="parTrans" cxnId="{DA6C3F88-D5BB-4AF5-A9F4-50F750AE7F8E}">
      <dgm:prSet/>
      <dgm:spPr/>
      <dgm:t>
        <a:bodyPr/>
        <a:lstStyle/>
        <a:p>
          <a:endParaRPr lang="es-MX">
            <a:latin typeface="Arial" panose="020B0604020202020204" pitchFamily="34" charset="0"/>
            <a:cs typeface="Arial" panose="020B0604020202020204" pitchFamily="34" charset="0"/>
          </a:endParaRPr>
        </a:p>
      </dgm:t>
    </dgm:pt>
    <dgm:pt modelId="{DF258890-A237-41B8-93F3-6377327482B9}">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salarios, derechos de autor,</a:t>
          </a:r>
        </a:p>
      </dgm:t>
    </dgm:pt>
    <dgm:pt modelId="{50E13150-E4F5-4B5F-856A-AAC1AF3618BC}" type="sibTrans" cxnId="{45CDBD63-E3C5-46B6-932E-22A1F7A3C5ED}">
      <dgm:prSet/>
      <dgm:spPr/>
      <dgm:t>
        <a:bodyPr/>
        <a:lstStyle/>
        <a:p>
          <a:endParaRPr lang="es-MX">
            <a:latin typeface="Arial" panose="020B0604020202020204" pitchFamily="34" charset="0"/>
            <a:cs typeface="Arial" panose="020B0604020202020204" pitchFamily="34" charset="0"/>
          </a:endParaRPr>
        </a:p>
      </dgm:t>
    </dgm:pt>
    <dgm:pt modelId="{7951B20D-2192-4E9F-8CEC-A448D339A9FA}" type="parTrans" cxnId="{45CDBD63-E3C5-46B6-932E-22A1F7A3C5ED}">
      <dgm:prSet/>
      <dgm:spPr/>
      <dgm:t>
        <a:bodyPr/>
        <a:lstStyle/>
        <a:p>
          <a:endParaRPr lang="es-MX">
            <a:latin typeface="Arial" panose="020B0604020202020204" pitchFamily="34" charset="0"/>
            <a:cs typeface="Arial" panose="020B0604020202020204" pitchFamily="34" charset="0"/>
          </a:endParaRPr>
        </a:p>
      </dgm:t>
    </dgm:pt>
    <dgm:pt modelId="{E28DE25B-B873-4FE4-ABE8-AD8E7148CA41}">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cooperativas ni sindicatos a</a:t>
          </a:r>
        </a:p>
      </dgm:t>
    </dgm:pt>
    <dgm:pt modelId="{EE7EDE9B-2641-42BB-84EC-E28C1348699D}" type="sibTrans" cxnId="{BE525F79-01C1-4934-8117-1D2A38894C9F}">
      <dgm:prSet/>
      <dgm:spPr/>
      <dgm:t>
        <a:bodyPr/>
        <a:lstStyle/>
        <a:p>
          <a:endParaRPr lang="es-MX">
            <a:latin typeface="Arial" panose="020B0604020202020204" pitchFamily="34" charset="0"/>
            <a:cs typeface="Arial" panose="020B0604020202020204" pitchFamily="34" charset="0"/>
          </a:endParaRPr>
        </a:p>
      </dgm:t>
    </dgm:pt>
    <dgm:pt modelId="{039CF841-0DE8-48C8-AF36-A7AE585A5E21}" type="parTrans" cxnId="{BE525F79-01C1-4934-8117-1D2A38894C9F}">
      <dgm:prSet/>
      <dgm:spPr/>
      <dgm:t>
        <a:bodyPr/>
        <a:lstStyle/>
        <a:p>
          <a:endParaRPr lang="es-MX">
            <a:latin typeface="Arial" panose="020B0604020202020204" pitchFamily="34" charset="0"/>
            <a:cs typeface="Arial" panose="020B0604020202020204" pitchFamily="34" charset="0"/>
          </a:endParaRPr>
        </a:p>
      </dgm:t>
    </dgm:pt>
    <dgm:pt modelId="{D976D243-FD5D-4358-B31E-8936F0379B99}">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las personas que trabajan</a:t>
          </a:r>
        </a:p>
      </dgm:t>
    </dgm:pt>
    <dgm:pt modelId="{50DD50A2-A38E-4D78-80F0-FA0C803FA291}" type="sibTrans" cxnId="{7818F81C-C355-484B-A340-1860D7BC1CEE}">
      <dgm:prSet/>
      <dgm:spPr/>
      <dgm:t>
        <a:bodyPr/>
        <a:lstStyle/>
        <a:p>
          <a:endParaRPr lang="es-MX">
            <a:latin typeface="Arial" panose="020B0604020202020204" pitchFamily="34" charset="0"/>
            <a:cs typeface="Arial" panose="020B0604020202020204" pitchFamily="34" charset="0"/>
          </a:endParaRPr>
        </a:p>
      </dgm:t>
    </dgm:pt>
    <dgm:pt modelId="{5946FB7B-8C84-4520-9AED-B80827D70B3C}" type="parTrans" cxnId="{7818F81C-C355-484B-A340-1860D7BC1CEE}">
      <dgm:prSet/>
      <dgm:spPr/>
      <dgm:t>
        <a:bodyPr/>
        <a:lstStyle/>
        <a:p>
          <a:endParaRPr lang="es-MX">
            <a:latin typeface="Arial" panose="020B0604020202020204" pitchFamily="34" charset="0"/>
            <a:cs typeface="Arial" panose="020B0604020202020204" pitchFamily="34" charset="0"/>
          </a:endParaRPr>
        </a:p>
      </dgm:t>
    </dgm:pt>
    <dgm:pt modelId="{D88012F9-D419-49A2-999E-EAA62A3A2595}">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toda la jornada laboral para</a:t>
          </a:r>
        </a:p>
      </dgm:t>
    </dgm:pt>
    <dgm:pt modelId="{CD05C016-79AC-4783-8DCF-1805528C292C}" type="sibTrans" cxnId="{1B6659C3-9D78-43E0-89D3-C2D85DEA7141}">
      <dgm:prSet/>
      <dgm:spPr/>
      <dgm:t>
        <a:bodyPr/>
        <a:lstStyle/>
        <a:p>
          <a:endParaRPr lang="es-MX">
            <a:latin typeface="Arial" panose="020B0604020202020204" pitchFamily="34" charset="0"/>
            <a:cs typeface="Arial" panose="020B0604020202020204" pitchFamily="34" charset="0"/>
          </a:endParaRPr>
        </a:p>
      </dgm:t>
    </dgm:pt>
    <dgm:pt modelId="{423F1375-CBA4-4BA7-A158-B1003E4DF00A}" type="parTrans" cxnId="{1B6659C3-9D78-43E0-89D3-C2D85DEA7141}">
      <dgm:prSet/>
      <dgm:spPr/>
      <dgm:t>
        <a:bodyPr/>
        <a:lstStyle/>
        <a:p>
          <a:endParaRPr lang="es-MX">
            <a:latin typeface="Arial" panose="020B0604020202020204" pitchFamily="34" charset="0"/>
            <a:cs typeface="Arial" panose="020B0604020202020204" pitchFamily="34" charset="0"/>
          </a:endParaRPr>
        </a:p>
      </dgm:t>
    </dgm:pt>
    <dgm:pt modelId="{C2560DF7-7831-4C4E-9059-CDD326314DC2}">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un solo patrón. No hacer pagos por fuera para no pagar impuestos.</a:t>
          </a:r>
        </a:p>
      </dgm:t>
    </dgm:pt>
    <dgm:pt modelId="{7153D79C-18EF-4BA1-A9B9-13F3EA10B9C3}" type="sibTrans" cxnId="{306D2B63-B0CC-46BE-BD61-9E5F05F9A16E}">
      <dgm:prSet/>
      <dgm:spPr/>
      <dgm:t>
        <a:bodyPr/>
        <a:lstStyle/>
        <a:p>
          <a:endParaRPr lang="es-MX">
            <a:latin typeface="Arial" panose="020B0604020202020204" pitchFamily="34" charset="0"/>
            <a:cs typeface="Arial" panose="020B0604020202020204" pitchFamily="34" charset="0"/>
          </a:endParaRPr>
        </a:p>
      </dgm:t>
    </dgm:pt>
    <dgm:pt modelId="{DC1CFD38-D5EA-4945-BD52-FC6BB0CA47B2}" type="parTrans" cxnId="{306D2B63-B0CC-46BE-BD61-9E5F05F9A16E}">
      <dgm:prSet/>
      <dgm:spPr/>
      <dgm:t>
        <a:bodyPr/>
        <a:lstStyle/>
        <a:p>
          <a:endParaRPr lang="es-MX">
            <a:latin typeface="Arial" panose="020B0604020202020204" pitchFamily="34" charset="0"/>
            <a:cs typeface="Arial" panose="020B0604020202020204" pitchFamily="34" charset="0"/>
          </a:endParaRPr>
        </a:p>
      </dgm:t>
    </dgm:pt>
    <dgm:pt modelId="{00D757BB-1512-4D70-A67C-2B2E2D9749CC}">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No hacer cortes de</a:t>
          </a:r>
        </a:p>
      </dgm:t>
    </dgm:pt>
    <dgm:pt modelId="{3B514395-7BFC-414B-A056-6C70CECCB05D}" type="sibTrans" cxnId="{A8EA9D80-2C4B-4EC5-96D4-3F75C9BC33B4}">
      <dgm:prSet/>
      <dgm:spPr/>
      <dgm:t>
        <a:bodyPr/>
        <a:lstStyle/>
        <a:p>
          <a:endParaRPr lang="es-MX">
            <a:latin typeface="Arial" panose="020B0604020202020204" pitchFamily="34" charset="0"/>
            <a:cs typeface="Arial" panose="020B0604020202020204" pitchFamily="34" charset="0"/>
          </a:endParaRPr>
        </a:p>
      </dgm:t>
    </dgm:pt>
    <dgm:pt modelId="{DB59A946-2DF5-4B4F-A584-E9808D888251}" type="parTrans" cxnId="{A8EA9D80-2C4B-4EC5-96D4-3F75C9BC33B4}">
      <dgm:prSet/>
      <dgm:spPr/>
      <dgm:t>
        <a:bodyPr/>
        <a:lstStyle/>
        <a:p>
          <a:endParaRPr lang="es-MX">
            <a:latin typeface="Arial" panose="020B0604020202020204" pitchFamily="34" charset="0"/>
            <a:cs typeface="Arial" panose="020B0604020202020204" pitchFamily="34" charset="0"/>
          </a:endParaRPr>
        </a:p>
      </dgm:t>
    </dgm:pt>
    <dgm:pt modelId="{4B63F262-6FD7-456C-B472-82689CD32A8C}">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antigüedad para dejar de</a:t>
          </a:r>
        </a:p>
      </dgm:t>
    </dgm:pt>
    <dgm:pt modelId="{00E64183-5365-4F85-B88B-2043F20AE0DF}" type="sibTrans" cxnId="{FFDD8EF6-ED30-42E1-8F24-C1BEC5FBC98B}">
      <dgm:prSet/>
      <dgm:spPr/>
      <dgm:t>
        <a:bodyPr/>
        <a:lstStyle/>
        <a:p>
          <a:endParaRPr lang="es-MX">
            <a:latin typeface="Arial" panose="020B0604020202020204" pitchFamily="34" charset="0"/>
            <a:cs typeface="Arial" panose="020B0604020202020204" pitchFamily="34" charset="0"/>
          </a:endParaRPr>
        </a:p>
      </dgm:t>
    </dgm:pt>
    <dgm:pt modelId="{4416052D-D6E9-488E-8328-E59F5A063BEA}" type="parTrans" cxnId="{FFDD8EF6-ED30-42E1-8F24-C1BEC5FBC98B}">
      <dgm:prSet/>
      <dgm:spPr/>
      <dgm:t>
        <a:bodyPr/>
        <a:lstStyle/>
        <a:p>
          <a:endParaRPr lang="es-MX">
            <a:latin typeface="Arial" panose="020B0604020202020204" pitchFamily="34" charset="0"/>
            <a:cs typeface="Arial" panose="020B0604020202020204" pitchFamily="34" charset="0"/>
          </a:endParaRPr>
        </a:p>
      </dgm:t>
    </dgm:pt>
    <dgm:pt modelId="{E732ECA3-9663-40AD-A76E-D7B1B76BC309}">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pagar prestaciones de</a:t>
          </a:r>
        </a:p>
      </dgm:t>
    </dgm:pt>
    <dgm:pt modelId="{47EA3D82-2780-424E-8B92-001B73090D6C}" type="sibTrans" cxnId="{E80A95BB-0EF4-45C4-B9AF-E8383C8A4FA4}">
      <dgm:prSet/>
      <dgm:spPr/>
      <dgm:t>
        <a:bodyPr/>
        <a:lstStyle/>
        <a:p>
          <a:endParaRPr lang="es-MX">
            <a:latin typeface="Arial" panose="020B0604020202020204" pitchFamily="34" charset="0"/>
            <a:cs typeface="Arial" panose="020B0604020202020204" pitchFamily="34" charset="0"/>
          </a:endParaRPr>
        </a:p>
      </dgm:t>
    </dgm:pt>
    <dgm:pt modelId="{FAB26F8A-BA89-4789-BB91-70B89161615B}" type="parTrans" cxnId="{E80A95BB-0EF4-45C4-B9AF-E8383C8A4FA4}">
      <dgm:prSet/>
      <dgm:spPr/>
      <dgm:t>
        <a:bodyPr/>
        <a:lstStyle/>
        <a:p>
          <a:endParaRPr lang="es-MX">
            <a:latin typeface="Arial" panose="020B0604020202020204" pitchFamily="34" charset="0"/>
            <a:cs typeface="Arial" panose="020B0604020202020204" pitchFamily="34" charset="0"/>
          </a:endParaRPr>
        </a:p>
      </dgm:t>
    </dgm:pt>
    <dgm:pt modelId="{B102EB3C-DFA3-4EAD-96AA-5A10B924493A}">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Seguridad Social y no</a:t>
          </a:r>
        </a:p>
      </dgm:t>
    </dgm:pt>
    <dgm:pt modelId="{CEA2A157-D941-4B4D-9E60-AED93BC34D18}" type="sibTrans" cxnId="{91AFC3E3-46D0-4E01-A734-3D1E14D75260}">
      <dgm:prSet/>
      <dgm:spPr/>
      <dgm:t>
        <a:bodyPr/>
        <a:lstStyle/>
        <a:p>
          <a:endParaRPr lang="es-MX">
            <a:latin typeface="Arial" panose="020B0604020202020204" pitchFamily="34" charset="0"/>
            <a:cs typeface="Arial" panose="020B0604020202020204" pitchFamily="34" charset="0"/>
          </a:endParaRPr>
        </a:p>
      </dgm:t>
    </dgm:pt>
    <dgm:pt modelId="{D14D22AC-319A-4FA1-94EB-FF068C840907}" type="parTrans" cxnId="{91AFC3E3-46D0-4E01-A734-3D1E14D75260}">
      <dgm:prSet/>
      <dgm:spPr/>
      <dgm:t>
        <a:bodyPr/>
        <a:lstStyle/>
        <a:p>
          <a:endParaRPr lang="es-MX">
            <a:latin typeface="Arial" panose="020B0604020202020204" pitchFamily="34" charset="0"/>
            <a:cs typeface="Arial" panose="020B0604020202020204" pitchFamily="34" charset="0"/>
          </a:endParaRPr>
        </a:p>
      </dgm:t>
    </dgm:pt>
    <dgm:pt modelId="{D65C9F3E-47B4-4218-A64E-1E76F5770BD3}">
      <dgm:prSet custT="1"/>
      <dgm:spPr/>
      <dgm:t>
        <a:bodyPr/>
        <a:lstStyle/>
        <a:p>
          <a:pPr marL="0" indent="0">
            <a:buFont typeface="Wingdings" panose="05000000000000000000" pitchFamily="2" charset="2"/>
            <a:buNone/>
          </a:pPr>
          <a:r>
            <a:rPr lang="es-MX" sz="1800" dirty="0">
              <a:latin typeface="Arial" panose="020B0604020202020204" pitchFamily="34" charset="0"/>
              <a:cs typeface="Arial" panose="020B0604020202020204" pitchFamily="34" charset="0"/>
            </a:rPr>
            <a:t>Generar Pasivo Laboral.</a:t>
          </a:r>
        </a:p>
      </dgm:t>
    </dgm:pt>
    <dgm:pt modelId="{A489CC55-2C6C-48B5-BE92-F2AB94300FB2}" type="sibTrans" cxnId="{6CF1E252-D01E-4297-A02F-78F6D4133884}">
      <dgm:prSet/>
      <dgm:spPr/>
      <dgm:t>
        <a:bodyPr/>
        <a:lstStyle/>
        <a:p>
          <a:endParaRPr lang="es-MX"/>
        </a:p>
      </dgm:t>
    </dgm:pt>
    <dgm:pt modelId="{347EBA0C-16F9-4555-B45C-2A4BF2F3D6CD}" type="parTrans" cxnId="{6CF1E252-D01E-4297-A02F-78F6D4133884}">
      <dgm:prSet/>
      <dgm:spPr/>
      <dgm:t>
        <a:bodyPr/>
        <a:lstStyle/>
        <a:p>
          <a:endParaRPr lang="es-MX"/>
        </a:p>
      </dgm:t>
    </dgm:pt>
    <dgm:pt modelId="{C4FF181A-AF49-45E6-93AB-CDBC7E2B5325}">
      <dgm:prSet phldrT="[Texto]" custT="1"/>
      <dgm:spPr/>
      <dgm:t>
        <a:bodyPr/>
        <a:lstStyle/>
        <a:p>
          <a:pPr marL="171450" lvl="1" indent="0" algn="l" defTabSz="800100">
            <a:lnSpc>
              <a:spcPct val="90000"/>
            </a:lnSpc>
            <a:spcBef>
              <a:spcPct val="0"/>
            </a:spcBef>
            <a:spcAft>
              <a:spcPct val="15000"/>
            </a:spcAft>
            <a:buFont typeface="Wingdings" panose="05000000000000000000" pitchFamily="2" charset="2"/>
            <a:buNone/>
          </a:pPr>
          <a:r>
            <a:rPr lang="es-ES" sz="18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Fomentar la contratación directa y utilizar a empresas con </a:t>
          </a:r>
          <a:r>
            <a:rPr lang="es-MX" sz="18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registro REPSE cuando se requiera subcontratar Obras y Servicios Especializados.</a:t>
          </a:r>
          <a:endParaRPr lang="es-MX" sz="1800" kern="1200" dirty="0">
            <a:latin typeface="Arial" panose="020B0604020202020204" pitchFamily="34" charset="0"/>
            <a:cs typeface="Arial" panose="020B0604020202020204" pitchFamily="34" charset="0"/>
          </a:endParaRPr>
        </a:p>
      </dgm:t>
    </dgm:pt>
    <dgm:pt modelId="{670E4000-A4F6-4032-943C-F6C0A27AB0B3}" type="sibTrans" cxnId="{0DFBFB4A-446B-4410-83D0-4CCB76FDF383}">
      <dgm:prSet/>
      <dgm:spPr/>
      <dgm:t>
        <a:bodyPr/>
        <a:lstStyle/>
        <a:p>
          <a:endParaRPr lang="es-MX">
            <a:latin typeface="Arial" panose="020B0604020202020204" pitchFamily="34" charset="0"/>
            <a:cs typeface="Arial" panose="020B0604020202020204" pitchFamily="34" charset="0"/>
          </a:endParaRPr>
        </a:p>
      </dgm:t>
    </dgm:pt>
    <dgm:pt modelId="{3671ED86-ED1C-43B1-A7E9-DD61D0E5B169}" type="parTrans" cxnId="{0DFBFB4A-446B-4410-83D0-4CCB76FDF383}">
      <dgm:prSet/>
      <dgm:spPr/>
      <dgm:t>
        <a:bodyPr/>
        <a:lstStyle/>
        <a:p>
          <a:endParaRPr lang="es-MX">
            <a:latin typeface="Arial" panose="020B0604020202020204" pitchFamily="34" charset="0"/>
            <a:cs typeface="Arial" panose="020B0604020202020204" pitchFamily="34" charset="0"/>
          </a:endParaRPr>
        </a:p>
      </dgm:t>
    </dgm:pt>
    <dgm:pt modelId="{F3945688-62DE-42FE-A36C-7C991F88D00E}">
      <dgm:prSet phldrT="[Texto]" custT="1"/>
      <dgm:spPr/>
      <dgm:t>
        <a:bodyPr/>
        <a:lstStyle/>
        <a:p>
          <a:pPr marL="57150" lvl="1" indent="0" algn="l" defTabSz="488950">
            <a:lnSpc>
              <a:spcPct val="90000"/>
            </a:lnSpc>
            <a:spcBef>
              <a:spcPct val="0"/>
            </a:spcBef>
            <a:spcAft>
              <a:spcPct val="15000"/>
            </a:spcAft>
            <a:buFont typeface="Wingdings" panose="05000000000000000000" pitchFamily="2" charset="2"/>
            <a:buNone/>
          </a:pPr>
          <a:endParaRPr lang="es-MX" sz="1100" kern="1200" dirty="0">
            <a:latin typeface="Arial" panose="020B0604020202020204" pitchFamily="34" charset="0"/>
            <a:cs typeface="Arial" panose="020B0604020202020204" pitchFamily="34" charset="0"/>
          </a:endParaRPr>
        </a:p>
      </dgm:t>
    </dgm:pt>
    <dgm:pt modelId="{CE41B8C1-F13E-4802-A2E3-8A3ABF4548ED}" type="sibTrans" cxnId="{85530D8A-A72C-4B61-B0E8-BC6E3EA75118}">
      <dgm:prSet/>
      <dgm:spPr/>
      <dgm:t>
        <a:bodyPr/>
        <a:lstStyle/>
        <a:p>
          <a:endParaRPr lang="es-MX"/>
        </a:p>
      </dgm:t>
    </dgm:pt>
    <dgm:pt modelId="{BFA3E75E-B829-4729-AAFB-9D1AE7DF4A38}" type="parTrans" cxnId="{85530D8A-A72C-4B61-B0E8-BC6E3EA75118}">
      <dgm:prSet/>
      <dgm:spPr/>
      <dgm:t>
        <a:bodyPr/>
        <a:lstStyle/>
        <a:p>
          <a:endParaRPr lang="es-MX"/>
        </a:p>
      </dgm:t>
    </dgm:pt>
    <dgm:pt modelId="{0D7673A3-7912-4379-A56E-032BF653534D}" type="pres">
      <dgm:prSet presAssocID="{37420D47-148A-4801-B1B3-E0282D546D94}" presName="Name0" presStyleCnt="0">
        <dgm:presLayoutVars>
          <dgm:dir/>
          <dgm:animLvl val="lvl"/>
          <dgm:resizeHandles val="exact"/>
        </dgm:presLayoutVars>
      </dgm:prSet>
      <dgm:spPr/>
    </dgm:pt>
    <dgm:pt modelId="{2E90DB9A-464A-49A0-9CA2-0DADA8BABB56}" type="pres">
      <dgm:prSet presAssocID="{261D1B6E-B27B-4F57-A0B9-022F73BF689F}" presName="composite" presStyleCnt="0"/>
      <dgm:spPr/>
    </dgm:pt>
    <dgm:pt modelId="{C6AC5493-A531-481D-A41D-0B015B27ED2C}" type="pres">
      <dgm:prSet presAssocID="{261D1B6E-B27B-4F57-A0B9-022F73BF689F}" presName="parTx" presStyleLbl="alignNode1" presStyleIdx="0" presStyleCnt="3">
        <dgm:presLayoutVars>
          <dgm:chMax val="0"/>
          <dgm:chPref val="0"/>
          <dgm:bulletEnabled val="1"/>
        </dgm:presLayoutVars>
      </dgm:prSet>
      <dgm:spPr/>
    </dgm:pt>
    <dgm:pt modelId="{B1EA037B-3D78-4E9B-8E03-C0F26ACA3CBC}" type="pres">
      <dgm:prSet presAssocID="{261D1B6E-B27B-4F57-A0B9-022F73BF689F}" presName="desTx" presStyleLbl="alignAccFollowNode1" presStyleIdx="0" presStyleCnt="3">
        <dgm:presLayoutVars>
          <dgm:bulletEnabled val="1"/>
        </dgm:presLayoutVars>
      </dgm:prSet>
      <dgm:spPr/>
    </dgm:pt>
    <dgm:pt modelId="{0AC968AC-05A1-480B-9370-6F4D7CA7E9FB}" type="pres">
      <dgm:prSet presAssocID="{6CB739FB-6E90-4D0D-B0E6-A38B0C9AACF0}" presName="space" presStyleCnt="0"/>
      <dgm:spPr/>
    </dgm:pt>
    <dgm:pt modelId="{8722C4EA-2690-4982-8FB2-9A09E4A88618}" type="pres">
      <dgm:prSet presAssocID="{644DE907-EA42-425B-B5A2-3F2D7080562E}" presName="composite" presStyleCnt="0"/>
      <dgm:spPr/>
    </dgm:pt>
    <dgm:pt modelId="{DFA72311-3274-4377-B696-F609D2E9009C}" type="pres">
      <dgm:prSet presAssocID="{644DE907-EA42-425B-B5A2-3F2D7080562E}" presName="parTx" presStyleLbl="alignNode1" presStyleIdx="1" presStyleCnt="3" custLinFactNeighborX="-1403" custLinFactNeighborY="-6587">
        <dgm:presLayoutVars>
          <dgm:chMax val="0"/>
          <dgm:chPref val="0"/>
          <dgm:bulletEnabled val="1"/>
        </dgm:presLayoutVars>
      </dgm:prSet>
      <dgm:spPr/>
    </dgm:pt>
    <dgm:pt modelId="{ED39C4F0-47AE-4151-B162-B24FF4F932ED}" type="pres">
      <dgm:prSet presAssocID="{644DE907-EA42-425B-B5A2-3F2D7080562E}" presName="desTx" presStyleLbl="alignAccFollowNode1" presStyleIdx="1" presStyleCnt="3" custLinFactNeighborX="-874">
        <dgm:presLayoutVars>
          <dgm:bulletEnabled val="1"/>
        </dgm:presLayoutVars>
      </dgm:prSet>
      <dgm:spPr/>
    </dgm:pt>
    <dgm:pt modelId="{66BA0F96-5276-43A8-9E61-9C07BE55EECE}" type="pres">
      <dgm:prSet presAssocID="{DD82FF67-ED14-4EFD-B31B-8066978FBC6D}" presName="space" presStyleCnt="0"/>
      <dgm:spPr/>
    </dgm:pt>
    <dgm:pt modelId="{A0A4B33C-4A3E-4583-AADA-AE945BB6F767}" type="pres">
      <dgm:prSet presAssocID="{95D9C62A-333F-4C8C-9B10-6A7E7A4D9A34}" presName="composite" presStyleCnt="0"/>
      <dgm:spPr/>
    </dgm:pt>
    <dgm:pt modelId="{845135F5-169E-4343-AEA1-675E50B20685}" type="pres">
      <dgm:prSet presAssocID="{95D9C62A-333F-4C8C-9B10-6A7E7A4D9A34}" presName="parTx" presStyleLbl="alignNode1" presStyleIdx="2" presStyleCnt="3" custLinFactNeighborX="103" custLinFactNeighborY="-6587">
        <dgm:presLayoutVars>
          <dgm:chMax val="0"/>
          <dgm:chPref val="0"/>
          <dgm:bulletEnabled val="1"/>
        </dgm:presLayoutVars>
      </dgm:prSet>
      <dgm:spPr/>
    </dgm:pt>
    <dgm:pt modelId="{3717D083-5707-4F00-815E-05380D4B2DD2}" type="pres">
      <dgm:prSet presAssocID="{95D9C62A-333F-4C8C-9B10-6A7E7A4D9A34}" presName="desTx" presStyleLbl="alignAccFollowNode1" presStyleIdx="2" presStyleCnt="3" custLinFactNeighborX="2288" custLinFactNeighborY="-685">
        <dgm:presLayoutVars>
          <dgm:bulletEnabled val="1"/>
        </dgm:presLayoutVars>
      </dgm:prSet>
      <dgm:spPr/>
    </dgm:pt>
  </dgm:ptLst>
  <dgm:cxnLst>
    <dgm:cxn modelId="{A7428F06-4387-4F38-9D37-B1492AA1C743}" type="presOf" srcId="{7088823E-7FEC-4D64-BEB3-26D00717D7E5}" destId="{3717D083-5707-4F00-815E-05380D4B2DD2}" srcOrd="0" destOrd="0" presId="urn:microsoft.com/office/officeart/2005/8/layout/hList1"/>
    <dgm:cxn modelId="{3B98000B-63CD-49C3-AAEF-EFCC06A1DA76}" type="presOf" srcId="{F3945688-62DE-42FE-A36C-7C991F88D00E}" destId="{B1EA037B-3D78-4E9B-8E03-C0F26ACA3CBC}" srcOrd="0" destOrd="1" presId="urn:microsoft.com/office/officeart/2005/8/layout/hList1"/>
    <dgm:cxn modelId="{7818F81C-C355-484B-A340-1860D7BC1CEE}" srcId="{644DE907-EA42-425B-B5A2-3F2D7080562E}" destId="{D976D243-FD5D-4358-B31E-8936F0379B99}" srcOrd="4" destOrd="0" parTransId="{5946FB7B-8C84-4520-9AED-B80827D70B3C}" sibTransId="{50DD50A2-A38E-4D78-80F0-FA0C803FA291}"/>
    <dgm:cxn modelId="{F8ED6B23-7855-4EA3-B9E3-48A479F4A028}" srcId="{644DE907-EA42-425B-B5A2-3F2D7080562E}" destId="{B5D5F341-190F-4D7A-8F04-399C637EB6B8}" srcOrd="12" destOrd="0" parTransId="{6554110E-1660-4A47-A39F-A2095B6B2CE6}" sibTransId="{3078F07A-8ABF-44AB-BE4C-66BC1CA75911}"/>
    <dgm:cxn modelId="{188D8A29-36F7-4CD1-99B4-281D08C38FFB}" type="presOf" srcId="{261D1B6E-B27B-4F57-A0B9-022F73BF689F}" destId="{C6AC5493-A531-481D-A41D-0B015B27ED2C}" srcOrd="0" destOrd="0" presId="urn:microsoft.com/office/officeart/2005/8/layout/hList1"/>
    <dgm:cxn modelId="{123E4D2B-ADFD-436A-8ACA-7DDB94652F45}" srcId="{37420D47-148A-4801-B1B3-E0282D546D94}" destId="{261D1B6E-B27B-4F57-A0B9-022F73BF689F}" srcOrd="0" destOrd="0" parTransId="{C06C3196-57BD-4395-BE16-FE218BB8DD6C}" sibTransId="{6CB739FB-6E90-4D0D-B0E6-A38B0C9AACF0}"/>
    <dgm:cxn modelId="{6D8E2C32-B147-4EA8-9673-84FA0E62846C}" type="presOf" srcId="{C2560DF7-7831-4C4E-9059-CDD326314DC2}" destId="{ED39C4F0-47AE-4151-B162-B24FF4F932ED}" srcOrd="0" destOrd="6" presId="urn:microsoft.com/office/officeart/2005/8/layout/hList1"/>
    <dgm:cxn modelId="{56E5A332-F0FA-4667-8119-9EACD73B09EC}" type="presOf" srcId="{95D9C62A-333F-4C8C-9B10-6A7E7A4D9A34}" destId="{845135F5-169E-4343-AEA1-675E50B20685}" srcOrd="0" destOrd="0" presId="urn:microsoft.com/office/officeart/2005/8/layout/hList1"/>
    <dgm:cxn modelId="{3E53C536-8409-4F91-BC5C-D669F1FA863B}" srcId="{37420D47-148A-4801-B1B3-E0282D546D94}" destId="{644DE907-EA42-425B-B5A2-3F2D7080562E}" srcOrd="1" destOrd="0" parTransId="{A5889A8F-B714-4AE5-8D5B-F8B986BA24EA}" sibTransId="{DD82FF67-ED14-4EFD-B31B-8066978FBC6D}"/>
    <dgm:cxn modelId="{21D65B5B-4CAB-48E9-8062-4E066F317859}" srcId="{644DE907-EA42-425B-B5A2-3F2D7080562E}" destId="{3874A548-776B-4E7C-AFED-7C285E07D4D4}" srcOrd="0" destOrd="0" parTransId="{8354C3F5-7A08-4726-97F3-532A670AC99B}" sibTransId="{84EE8069-04AF-491F-B40F-B78651BCFE9B}"/>
    <dgm:cxn modelId="{91A57241-C96C-434B-9454-E866A5938023}" type="presOf" srcId="{3A8D2D50-F800-4FF3-A4A4-5B58AD104EC2}" destId="{ED39C4F0-47AE-4151-B162-B24FF4F932ED}" srcOrd="0" destOrd="1" presId="urn:microsoft.com/office/officeart/2005/8/layout/hList1"/>
    <dgm:cxn modelId="{67D6D942-8315-49D6-943A-3045CD9C1B66}" type="presOf" srcId="{D65C9F3E-47B4-4218-A64E-1E76F5770BD3}" destId="{ED39C4F0-47AE-4151-B162-B24FF4F932ED}" srcOrd="0" destOrd="11" presId="urn:microsoft.com/office/officeart/2005/8/layout/hList1"/>
    <dgm:cxn modelId="{306D2B63-B0CC-46BE-BD61-9E5F05F9A16E}" srcId="{644DE907-EA42-425B-B5A2-3F2D7080562E}" destId="{C2560DF7-7831-4C4E-9059-CDD326314DC2}" srcOrd="6" destOrd="0" parTransId="{DC1CFD38-D5EA-4945-BD52-FC6BB0CA47B2}" sibTransId="{7153D79C-18EF-4BA1-A9B9-13F3EA10B9C3}"/>
    <dgm:cxn modelId="{45CDBD63-E3C5-46B6-932E-22A1F7A3C5ED}" srcId="{644DE907-EA42-425B-B5A2-3F2D7080562E}" destId="{DF258890-A237-41B8-93F3-6377327482B9}" srcOrd="2" destOrd="0" parTransId="{7951B20D-2192-4E9F-8CEC-A448D339A9FA}" sibTransId="{50E13150-E4F5-4B5F-856A-AAC1AF3618BC}"/>
    <dgm:cxn modelId="{0DFBFB4A-446B-4410-83D0-4CCB76FDF383}" srcId="{261D1B6E-B27B-4F57-A0B9-022F73BF689F}" destId="{C4FF181A-AF49-45E6-93AB-CDBC7E2B5325}" srcOrd="0" destOrd="0" parTransId="{3671ED86-ED1C-43B1-A7E9-DD61D0E5B169}" sibTransId="{670E4000-A4F6-4032-943C-F6C0A27AB0B3}"/>
    <dgm:cxn modelId="{E2EB7C6E-7B53-4639-891B-B0C21F26AD80}" type="presOf" srcId="{37420D47-148A-4801-B1B3-E0282D546D94}" destId="{0D7673A3-7912-4379-A56E-032BF653534D}" srcOrd="0" destOrd="0" presId="urn:microsoft.com/office/officeart/2005/8/layout/hList1"/>
    <dgm:cxn modelId="{39DF906E-D66E-4770-B30D-81E305080284}" type="presOf" srcId="{12A7A583-05E9-41BD-B7B2-6BCE0F9F5829}" destId="{3717D083-5707-4F00-815E-05380D4B2DD2}" srcOrd="0" destOrd="1" presId="urn:microsoft.com/office/officeart/2005/8/layout/hList1"/>
    <dgm:cxn modelId="{538A574F-25B8-4B8A-8EF5-9F316E7C80CE}" type="presOf" srcId="{C4FF181A-AF49-45E6-93AB-CDBC7E2B5325}" destId="{B1EA037B-3D78-4E9B-8E03-C0F26ACA3CBC}" srcOrd="0" destOrd="0" presId="urn:microsoft.com/office/officeart/2005/8/layout/hList1"/>
    <dgm:cxn modelId="{6CF1E252-D01E-4297-A02F-78F6D4133884}" srcId="{644DE907-EA42-425B-B5A2-3F2D7080562E}" destId="{D65C9F3E-47B4-4218-A64E-1E76F5770BD3}" srcOrd="11" destOrd="0" parTransId="{347EBA0C-16F9-4555-B45C-2A4BF2F3D6CD}" sibTransId="{A489CC55-2C6C-48B5-BE92-F2AB94300FB2}"/>
    <dgm:cxn modelId="{5D123055-848E-4FA1-93B0-30122D5CCEFB}" type="presOf" srcId="{4B63F262-6FD7-456C-B472-82689CD32A8C}" destId="{ED39C4F0-47AE-4151-B162-B24FF4F932ED}" srcOrd="0" destOrd="8" presId="urn:microsoft.com/office/officeart/2005/8/layout/hList1"/>
    <dgm:cxn modelId="{BE525F79-01C1-4934-8117-1D2A38894C9F}" srcId="{644DE907-EA42-425B-B5A2-3F2D7080562E}" destId="{E28DE25B-B873-4FE4-ABE8-AD8E7148CA41}" srcOrd="3" destOrd="0" parTransId="{039CF841-0DE8-48C8-AF36-A7AE585A5E21}" sibTransId="{EE7EDE9B-2641-42BB-84EC-E28C1348699D}"/>
    <dgm:cxn modelId="{A8EA9D80-2C4B-4EC5-96D4-3F75C9BC33B4}" srcId="{644DE907-EA42-425B-B5A2-3F2D7080562E}" destId="{00D757BB-1512-4D70-A67C-2B2E2D9749CC}" srcOrd="7" destOrd="0" parTransId="{DB59A946-2DF5-4B4F-A584-E9808D888251}" sibTransId="{3B514395-7BFC-414B-A056-6C70CECCB05D}"/>
    <dgm:cxn modelId="{DA6C3F88-D5BB-4AF5-A9F4-50F750AE7F8E}" srcId="{644DE907-EA42-425B-B5A2-3F2D7080562E}" destId="{3A8D2D50-F800-4FF3-A4A4-5B58AD104EC2}" srcOrd="1" destOrd="0" parTransId="{178D2837-CC71-4AB6-99E1-B60F6352E48A}" sibTransId="{652ED672-D56D-42A3-9114-A8F7EBAC6589}"/>
    <dgm:cxn modelId="{F7D29E88-1CB7-44A8-B0A4-D67F5BAF3951}" srcId="{37420D47-148A-4801-B1B3-E0282D546D94}" destId="{95D9C62A-333F-4C8C-9B10-6A7E7A4D9A34}" srcOrd="2" destOrd="0" parTransId="{D6ED316D-6ED0-44E0-8C8B-36127A95B6BF}" sibTransId="{529077EF-9D3E-492B-BCD3-9A0FA6E77A01}"/>
    <dgm:cxn modelId="{85530D8A-A72C-4B61-B0E8-BC6E3EA75118}" srcId="{261D1B6E-B27B-4F57-A0B9-022F73BF689F}" destId="{F3945688-62DE-42FE-A36C-7C991F88D00E}" srcOrd="1" destOrd="0" parTransId="{BFA3E75E-B829-4729-AAFB-9D1AE7DF4A38}" sibTransId="{CE41B8C1-F13E-4802-A2E3-8A3ABF4548ED}"/>
    <dgm:cxn modelId="{108F0F8B-4437-4DCA-B684-EF07632506E6}" type="presOf" srcId="{E28DE25B-B873-4FE4-ABE8-AD8E7148CA41}" destId="{ED39C4F0-47AE-4151-B162-B24FF4F932ED}" srcOrd="0" destOrd="3" presId="urn:microsoft.com/office/officeart/2005/8/layout/hList1"/>
    <dgm:cxn modelId="{C60DBB90-D2F8-4A2A-BF83-68054AF73E21}" type="presOf" srcId="{E732ECA3-9663-40AD-A76E-D7B1B76BC309}" destId="{ED39C4F0-47AE-4151-B162-B24FF4F932ED}" srcOrd="0" destOrd="9" presId="urn:microsoft.com/office/officeart/2005/8/layout/hList1"/>
    <dgm:cxn modelId="{16F3C095-DC09-419B-BBA1-49A51A767DB0}" srcId="{95D9C62A-333F-4C8C-9B10-6A7E7A4D9A34}" destId="{7088823E-7FEC-4D64-BEB3-26D00717D7E5}" srcOrd="0" destOrd="0" parTransId="{8A59CACC-0077-4A87-9EA0-72EEFED07B79}" sibTransId="{B01C2C12-182D-44D9-9DB1-85B2E9EA5CC5}"/>
    <dgm:cxn modelId="{43AF3697-81CE-4B09-B51D-93779B28A718}" type="presOf" srcId="{3874A548-776B-4E7C-AFED-7C285E07D4D4}" destId="{ED39C4F0-47AE-4151-B162-B24FF4F932ED}" srcOrd="0" destOrd="0" presId="urn:microsoft.com/office/officeart/2005/8/layout/hList1"/>
    <dgm:cxn modelId="{26FB76B6-004D-4A04-B6A8-D69B950FAF9E}" type="presOf" srcId="{644DE907-EA42-425B-B5A2-3F2D7080562E}" destId="{DFA72311-3274-4377-B696-F609D2E9009C}" srcOrd="0" destOrd="0" presId="urn:microsoft.com/office/officeart/2005/8/layout/hList1"/>
    <dgm:cxn modelId="{110896B9-371F-4C02-8EB6-85599D8CB42F}" type="presOf" srcId="{B102EB3C-DFA3-4EAD-96AA-5A10B924493A}" destId="{ED39C4F0-47AE-4151-B162-B24FF4F932ED}" srcOrd="0" destOrd="10" presId="urn:microsoft.com/office/officeart/2005/8/layout/hList1"/>
    <dgm:cxn modelId="{E80A95BB-0EF4-45C4-B9AF-E8383C8A4FA4}" srcId="{644DE907-EA42-425B-B5A2-3F2D7080562E}" destId="{E732ECA3-9663-40AD-A76E-D7B1B76BC309}" srcOrd="9" destOrd="0" parTransId="{FAB26F8A-BA89-4789-BB91-70B89161615B}" sibTransId="{47EA3D82-2780-424E-8B92-001B73090D6C}"/>
    <dgm:cxn modelId="{1B6659C3-9D78-43E0-89D3-C2D85DEA7141}" srcId="{644DE907-EA42-425B-B5A2-3F2D7080562E}" destId="{D88012F9-D419-49A2-999E-EAA62A3A2595}" srcOrd="5" destOrd="0" parTransId="{423F1375-CBA4-4BA7-A158-B1003E4DF00A}" sibTransId="{CD05C016-79AC-4783-8DCF-1805528C292C}"/>
    <dgm:cxn modelId="{B140BAC9-DA4F-472B-9741-4500C41743BB}" srcId="{95D9C62A-333F-4C8C-9B10-6A7E7A4D9A34}" destId="{12A7A583-05E9-41BD-B7B2-6BCE0F9F5829}" srcOrd="1" destOrd="0" parTransId="{179DA403-FD05-4F5C-997C-59AEFBC267FD}" sibTransId="{384148F6-E0B4-43E1-93A1-77628D1E28A7}"/>
    <dgm:cxn modelId="{8F0C12CF-C8AF-4F74-9C9E-F6FC2AD3EF2C}" type="presOf" srcId="{D976D243-FD5D-4358-B31E-8936F0379B99}" destId="{ED39C4F0-47AE-4151-B162-B24FF4F932ED}" srcOrd="0" destOrd="4" presId="urn:microsoft.com/office/officeart/2005/8/layout/hList1"/>
    <dgm:cxn modelId="{7E8C1CD3-6D9F-423F-88B0-20FDD28FD515}" type="presOf" srcId="{00D757BB-1512-4D70-A67C-2B2E2D9749CC}" destId="{ED39C4F0-47AE-4151-B162-B24FF4F932ED}" srcOrd="0" destOrd="7" presId="urn:microsoft.com/office/officeart/2005/8/layout/hList1"/>
    <dgm:cxn modelId="{99F9BCD6-13E6-4449-BBB2-355D9B7C7975}" type="presOf" srcId="{B5D5F341-190F-4D7A-8F04-399C637EB6B8}" destId="{ED39C4F0-47AE-4151-B162-B24FF4F932ED}" srcOrd="0" destOrd="12" presId="urn:microsoft.com/office/officeart/2005/8/layout/hList1"/>
    <dgm:cxn modelId="{487610DF-4A1D-4239-9537-C91DAD7959C0}" type="presOf" srcId="{D88012F9-D419-49A2-999E-EAA62A3A2595}" destId="{ED39C4F0-47AE-4151-B162-B24FF4F932ED}" srcOrd="0" destOrd="5" presId="urn:microsoft.com/office/officeart/2005/8/layout/hList1"/>
    <dgm:cxn modelId="{91AFC3E3-46D0-4E01-A734-3D1E14D75260}" srcId="{644DE907-EA42-425B-B5A2-3F2D7080562E}" destId="{B102EB3C-DFA3-4EAD-96AA-5A10B924493A}" srcOrd="10" destOrd="0" parTransId="{D14D22AC-319A-4FA1-94EB-FF068C840907}" sibTransId="{CEA2A157-D941-4B4D-9E60-AED93BC34D18}"/>
    <dgm:cxn modelId="{FFDD8EF6-ED30-42E1-8F24-C1BEC5FBC98B}" srcId="{644DE907-EA42-425B-B5A2-3F2D7080562E}" destId="{4B63F262-6FD7-456C-B472-82689CD32A8C}" srcOrd="8" destOrd="0" parTransId="{4416052D-D6E9-488E-8328-E59F5A063BEA}" sibTransId="{00E64183-5365-4F85-B88B-2043F20AE0DF}"/>
    <dgm:cxn modelId="{AEFD19FC-68D7-4098-9B7E-E3111EC9DE39}" type="presOf" srcId="{DF258890-A237-41B8-93F3-6377327482B9}" destId="{ED39C4F0-47AE-4151-B162-B24FF4F932ED}" srcOrd="0" destOrd="2" presId="urn:microsoft.com/office/officeart/2005/8/layout/hList1"/>
    <dgm:cxn modelId="{BDE1F8F8-A997-43BC-BBD8-6DF2C1193D68}" type="presParOf" srcId="{0D7673A3-7912-4379-A56E-032BF653534D}" destId="{2E90DB9A-464A-49A0-9CA2-0DADA8BABB56}" srcOrd="0" destOrd="0" presId="urn:microsoft.com/office/officeart/2005/8/layout/hList1"/>
    <dgm:cxn modelId="{CDB283F0-3DDA-4964-A509-F8105D64BFB0}" type="presParOf" srcId="{2E90DB9A-464A-49A0-9CA2-0DADA8BABB56}" destId="{C6AC5493-A531-481D-A41D-0B015B27ED2C}" srcOrd="0" destOrd="0" presId="urn:microsoft.com/office/officeart/2005/8/layout/hList1"/>
    <dgm:cxn modelId="{166C834A-0D7C-4AA9-BD23-A15CCF2CA386}" type="presParOf" srcId="{2E90DB9A-464A-49A0-9CA2-0DADA8BABB56}" destId="{B1EA037B-3D78-4E9B-8E03-C0F26ACA3CBC}" srcOrd="1" destOrd="0" presId="urn:microsoft.com/office/officeart/2005/8/layout/hList1"/>
    <dgm:cxn modelId="{AE2C0129-6288-4C83-9C22-6384A554653B}" type="presParOf" srcId="{0D7673A3-7912-4379-A56E-032BF653534D}" destId="{0AC968AC-05A1-480B-9370-6F4D7CA7E9FB}" srcOrd="1" destOrd="0" presId="urn:microsoft.com/office/officeart/2005/8/layout/hList1"/>
    <dgm:cxn modelId="{FD1A7D61-02D0-48E0-8FAA-895CAF275149}" type="presParOf" srcId="{0D7673A3-7912-4379-A56E-032BF653534D}" destId="{8722C4EA-2690-4982-8FB2-9A09E4A88618}" srcOrd="2" destOrd="0" presId="urn:microsoft.com/office/officeart/2005/8/layout/hList1"/>
    <dgm:cxn modelId="{35FEEAF9-FD3C-40DB-A186-9CE536834778}" type="presParOf" srcId="{8722C4EA-2690-4982-8FB2-9A09E4A88618}" destId="{DFA72311-3274-4377-B696-F609D2E9009C}" srcOrd="0" destOrd="0" presId="urn:microsoft.com/office/officeart/2005/8/layout/hList1"/>
    <dgm:cxn modelId="{79D62BA0-2020-4427-8DB4-ABFC183BEF41}" type="presParOf" srcId="{8722C4EA-2690-4982-8FB2-9A09E4A88618}" destId="{ED39C4F0-47AE-4151-B162-B24FF4F932ED}" srcOrd="1" destOrd="0" presId="urn:microsoft.com/office/officeart/2005/8/layout/hList1"/>
    <dgm:cxn modelId="{B57C80EC-AD4C-41A3-80F3-D62BDBDF5140}" type="presParOf" srcId="{0D7673A3-7912-4379-A56E-032BF653534D}" destId="{66BA0F96-5276-43A8-9E61-9C07BE55EECE}" srcOrd="3" destOrd="0" presId="urn:microsoft.com/office/officeart/2005/8/layout/hList1"/>
    <dgm:cxn modelId="{5AF09940-EEF2-4E56-B8BA-7CCCDBA9BD56}" type="presParOf" srcId="{0D7673A3-7912-4379-A56E-032BF653534D}" destId="{A0A4B33C-4A3E-4583-AADA-AE945BB6F767}" srcOrd="4" destOrd="0" presId="urn:microsoft.com/office/officeart/2005/8/layout/hList1"/>
    <dgm:cxn modelId="{295FB125-BE05-4658-8456-1ED6DC6552D5}" type="presParOf" srcId="{A0A4B33C-4A3E-4583-AADA-AE945BB6F767}" destId="{845135F5-169E-4343-AEA1-675E50B20685}" srcOrd="0" destOrd="0" presId="urn:microsoft.com/office/officeart/2005/8/layout/hList1"/>
    <dgm:cxn modelId="{E6EB6AD0-8AA9-451A-812E-1221BBDFE568}" type="presParOf" srcId="{A0A4B33C-4A3E-4583-AADA-AE945BB6F767}" destId="{3717D083-5707-4F00-815E-05380D4B2DD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C5493-A531-481D-A41D-0B015B27ED2C}">
      <dsp:nvSpPr>
        <dsp:cNvPr id="0" name=""/>
        <dsp:cNvSpPr/>
      </dsp:nvSpPr>
      <dsp:spPr>
        <a:xfrm>
          <a:off x="3532" y="273"/>
          <a:ext cx="3444570" cy="520671"/>
        </a:xfrm>
        <a:prstGeom prst="rect">
          <a:avLst/>
        </a:prstGeom>
        <a:solidFill>
          <a:schemeClr val="tx1">
            <a:lumMod val="75000"/>
            <a:lumOff val="2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MX" sz="1500" b="1" kern="1200" dirty="0">
              <a:latin typeface="Arial" panose="020B0604020202020204" pitchFamily="34" charset="0"/>
              <a:cs typeface="Arial" panose="020B0604020202020204" pitchFamily="34" charset="0"/>
            </a:rPr>
            <a:t>GENERAR TRABAJO FORMAL Y CON SEGURIDAD SOCIAL</a:t>
          </a:r>
        </a:p>
      </dsp:txBody>
      <dsp:txXfrm>
        <a:off x="3532" y="273"/>
        <a:ext cx="3444570" cy="520671"/>
      </dsp:txXfrm>
    </dsp:sp>
    <dsp:sp modelId="{B1EA037B-3D78-4E9B-8E03-C0F26ACA3CBC}">
      <dsp:nvSpPr>
        <dsp:cNvPr id="0" name=""/>
        <dsp:cNvSpPr/>
      </dsp:nvSpPr>
      <dsp:spPr>
        <a:xfrm>
          <a:off x="3532" y="520944"/>
          <a:ext cx="3444570" cy="5095406"/>
        </a:xfrm>
        <a:prstGeom prst="rect">
          <a:avLst/>
        </a:prstGeom>
        <a:solidFill>
          <a:schemeClr val="accent3">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0" algn="l" defTabSz="800100">
            <a:lnSpc>
              <a:spcPct val="90000"/>
            </a:lnSpc>
            <a:spcBef>
              <a:spcPct val="0"/>
            </a:spcBef>
            <a:spcAft>
              <a:spcPct val="15000"/>
            </a:spcAft>
            <a:buFont typeface="Wingdings" panose="05000000000000000000" pitchFamily="2" charset="2"/>
            <a:buNone/>
          </a:pPr>
          <a:r>
            <a:rPr lang="es-ES" sz="18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Fomentar la contratación directa y utilizar a empresas con </a:t>
          </a:r>
          <a:r>
            <a:rPr lang="es-MX" sz="18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registro REPSE cuando se requiera subcontratar Obras y Servicios Especializados.</a:t>
          </a:r>
          <a:endParaRPr lang="es-MX" sz="1800" kern="1200" dirty="0">
            <a:latin typeface="Arial" panose="020B0604020202020204" pitchFamily="34" charset="0"/>
            <a:cs typeface="Arial" panose="020B0604020202020204" pitchFamily="34" charset="0"/>
          </a:endParaRPr>
        </a:p>
        <a:p>
          <a:pPr marL="57150" lvl="1" indent="0" algn="l" defTabSz="488950">
            <a:lnSpc>
              <a:spcPct val="90000"/>
            </a:lnSpc>
            <a:spcBef>
              <a:spcPct val="0"/>
            </a:spcBef>
            <a:spcAft>
              <a:spcPct val="15000"/>
            </a:spcAft>
            <a:buFont typeface="Wingdings" panose="05000000000000000000" pitchFamily="2" charset="2"/>
            <a:buNone/>
          </a:pPr>
          <a:endParaRPr lang="es-MX" sz="1100" kern="1200" dirty="0">
            <a:latin typeface="Arial" panose="020B0604020202020204" pitchFamily="34" charset="0"/>
            <a:cs typeface="Arial" panose="020B0604020202020204" pitchFamily="34" charset="0"/>
          </a:endParaRPr>
        </a:p>
      </dsp:txBody>
      <dsp:txXfrm>
        <a:off x="3532" y="520944"/>
        <a:ext cx="3444570" cy="5095406"/>
      </dsp:txXfrm>
    </dsp:sp>
    <dsp:sp modelId="{DFA72311-3274-4377-B696-F609D2E9009C}">
      <dsp:nvSpPr>
        <dsp:cNvPr id="0" name=""/>
        <dsp:cNvSpPr/>
      </dsp:nvSpPr>
      <dsp:spPr>
        <a:xfrm>
          <a:off x="3882015" y="0"/>
          <a:ext cx="3444570" cy="520671"/>
        </a:xfrm>
        <a:prstGeom prst="rect">
          <a:avLst/>
        </a:prstGeom>
        <a:solidFill>
          <a:schemeClr val="tx1">
            <a:lumMod val="65000"/>
            <a:lumOff val="3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MX" sz="1500" b="1" kern="1200" dirty="0">
              <a:latin typeface="Arial" panose="020B0604020202020204" pitchFamily="34" charset="0"/>
              <a:cs typeface="Arial" panose="020B0604020202020204" pitchFamily="34" charset="0"/>
            </a:rPr>
            <a:t>PROHIBIR MALAS PRÁCTICAS</a:t>
          </a:r>
        </a:p>
      </dsp:txBody>
      <dsp:txXfrm>
        <a:off x="3882015" y="0"/>
        <a:ext cx="3444570" cy="520671"/>
      </dsp:txXfrm>
    </dsp:sp>
    <dsp:sp modelId="{ED39C4F0-47AE-4151-B162-B24FF4F932ED}">
      <dsp:nvSpPr>
        <dsp:cNvPr id="0" name=""/>
        <dsp:cNvSpPr/>
      </dsp:nvSpPr>
      <dsp:spPr>
        <a:xfrm>
          <a:off x="3900237" y="520944"/>
          <a:ext cx="3444570" cy="5095406"/>
        </a:xfrm>
        <a:prstGeom prst="rect">
          <a:avLst/>
        </a:prstGeom>
        <a:solidFill>
          <a:schemeClr val="accent3">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Prohibir contratar por honorarios cuando la persona trabaja toda la </a:t>
          </a:r>
          <a:r>
            <a:rPr lang="es-MX" sz="2000" kern="1200" dirty="0">
              <a:latin typeface="Arial" panose="020B0604020202020204" pitchFamily="34" charset="0"/>
              <a:cs typeface="Arial" panose="020B0604020202020204" pitchFamily="34" charset="0"/>
            </a:rPr>
            <a:t>jornada</a:t>
          </a:r>
          <a:r>
            <a:rPr lang="es-MX" sz="1800" kern="1200" dirty="0">
              <a:latin typeface="Arial" panose="020B0604020202020204" pitchFamily="34" charset="0"/>
              <a:cs typeface="Arial" panose="020B0604020202020204" pitchFamily="34" charset="0"/>
            </a:rPr>
            <a:t> laboral para un solo patrón.</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No pagar por asimilados a</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salarios, derechos de autor,</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cooperativas ni sindicatos a</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las personas que trabajan</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toda la jornada laboral para</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un solo patrón. No hacer pagos por fuera para no pagar impuestos.</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No hacer cortes de</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antigüedad para dejar de</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pagar prestaciones de</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Seguridad Social y no</a:t>
          </a:r>
        </a:p>
        <a:p>
          <a:pPr marL="0" lvl="1" indent="0" algn="l" defTabSz="800100">
            <a:lnSpc>
              <a:spcPct val="90000"/>
            </a:lnSpc>
            <a:spcBef>
              <a:spcPct val="0"/>
            </a:spcBef>
            <a:spcAft>
              <a:spcPct val="15000"/>
            </a:spcAft>
            <a:buFont typeface="Wingdings" panose="05000000000000000000" pitchFamily="2" charset="2"/>
            <a:buNone/>
          </a:pPr>
          <a:r>
            <a:rPr lang="es-MX" sz="1800" kern="1200" dirty="0">
              <a:latin typeface="Arial" panose="020B0604020202020204" pitchFamily="34" charset="0"/>
              <a:cs typeface="Arial" panose="020B0604020202020204" pitchFamily="34" charset="0"/>
            </a:rPr>
            <a:t>Generar Pasivo Laboral.</a:t>
          </a:r>
        </a:p>
        <a:p>
          <a:pPr marL="171450" lvl="1" indent="0" algn="l" defTabSz="800100">
            <a:lnSpc>
              <a:spcPct val="90000"/>
            </a:lnSpc>
            <a:spcBef>
              <a:spcPct val="0"/>
            </a:spcBef>
            <a:spcAft>
              <a:spcPct val="15000"/>
            </a:spcAft>
            <a:buFont typeface="Wingdings" panose="05000000000000000000" pitchFamily="2" charset="2"/>
            <a:buNone/>
          </a:pPr>
          <a:endParaRPr lang="es-MX" sz="1800" kern="1200" dirty="0">
            <a:latin typeface="Arial" panose="020B0604020202020204" pitchFamily="34" charset="0"/>
            <a:cs typeface="Arial" panose="020B0604020202020204" pitchFamily="34" charset="0"/>
          </a:endParaRPr>
        </a:p>
      </dsp:txBody>
      <dsp:txXfrm>
        <a:off x="3900237" y="520944"/>
        <a:ext cx="3444570" cy="5095406"/>
      </dsp:txXfrm>
    </dsp:sp>
    <dsp:sp modelId="{845135F5-169E-4343-AEA1-675E50B20685}">
      <dsp:nvSpPr>
        <dsp:cNvPr id="0" name=""/>
        <dsp:cNvSpPr/>
      </dsp:nvSpPr>
      <dsp:spPr>
        <a:xfrm>
          <a:off x="7860685" y="0"/>
          <a:ext cx="3444570" cy="520671"/>
        </a:xfrm>
        <a:prstGeom prst="rect">
          <a:avLst/>
        </a:prstGeom>
        <a:solidFill>
          <a:schemeClr val="tx1">
            <a:lumMod val="85000"/>
            <a:lumOff val="1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s-MX" sz="1500" b="1" kern="1200" dirty="0">
              <a:latin typeface="Arial" panose="020B0604020202020204" pitchFamily="34" charset="0"/>
              <a:cs typeface="Arial" panose="020B0604020202020204" pitchFamily="34" charset="0"/>
            </a:rPr>
            <a:t>GENERAR ACUERDOS POR SECTOR</a:t>
          </a:r>
        </a:p>
      </dsp:txBody>
      <dsp:txXfrm>
        <a:off x="7860685" y="0"/>
        <a:ext cx="3444570" cy="520671"/>
      </dsp:txXfrm>
    </dsp:sp>
    <dsp:sp modelId="{3717D083-5707-4F00-815E-05380D4B2DD2}">
      <dsp:nvSpPr>
        <dsp:cNvPr id="0" name=""/>
        <dsp:cNvSpPr/>
      </dsp:nvSpPr>
      <dsp:spPr>
        <a:xfrm>
          <a:off x="7860685" y="486041"/>
          <a:ext cx="3444570" cy="5095406"/>
        </a:xfrm>
        <a:prstGeom prst="rect">
          <a:avLst/>
        </a:prstGeom>
        <a:solidFill>
          <a:schemeClr val="accent3">
            <a:alpha val="90000"/>
            <a:tint val="55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s-MX" sz="1800" kern="1200" dirty="0">
              <a:latin typeface="Arial" panose="020B0604020202020204" pitchFamily="34" charset="0"/>
              <a:cs typeface="Arial" panose="020B0604020202020204" pitchFamily="34" charset="0"/>
            </a:rPr>
            <a:t>   Acercarse a las Asociaciones que representen cada Sector</a:t>
          </a:r>
        </a:p>
        <a:p>
          <a:pPr marL="171450" lvl="1" indent="-171450" algn="l" defTabSz="800100">
            <a:lnSpc>
              <a:spcPct val="90000"/>
            </a:lnSpc>
            <a:spcBef>
              <a:spcPct val="0"/>
            </a:spcBef>
            <a:spcAft>
              <a:spcPct val="15000"/>
            </a:spcAft>
            <a:buFontTx/>
            <a:buNone/>
          </a:pPr>
          <a:r>
            <a:rPr lang="es-MX" sz="1800" kern="1200" dirty="0">
              <a:latin typeface="Arial" panose="020B0604020202020204" pitchFamily="34" charset="0"/>
              <a:cs typeface="Arial" panose="020B0604020202020204" pitchFamily="34" charset="0"/>
            </a:rPr>
            <a:t>   para acordar los lineamientos particulares y para acordar el proceso de cambio.</a:t>
          </a:r>
        </a:p>
      </dsp:txBody>
      <dsp:txXfrm>
        <a:off x="7860685" y="486041"/>
        <a:ext cx="3444570" cy="509540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New Roman" charset="0"/>
                <a:cs typeface="Times New Roman" charset="0"/>
              </a:defRPr>
            </a:lvl1pPr>
          </a:lstStyle>
          <a:p>
            <a:pPr>
              <a:defRPr/>
            </a:pPr>
            <a:endParaRPr lang="es-ES" dirty="0"/>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charset="0"/>
                <a:cs typeface="Times New Roman" charset="0"/>
              </a:defRPr>
            </a:lvl1pPr>
          </a:lstStyle>
          <a:p>
            <a:pPr>
              <a:defRPr/>
            </a:pPr>
            <a:endParaRPr lang="es-ES" dirty="0"/>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New Roman" charset="0"/>
                <a:cs typeface="Times New Roman" charset="0"/>
              </a:defRPr>
            </a:lvl1pPr>
          </a:lstStyle>
          <a:p>
            <a:pPr>
              <a:defRPr/>
            </a:pPr>
            <a:endParaRPr lang="es-E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Times New Roman" charset="0"/>
              </a:defRPr>
            </a:lvl1pPr>
          </a:lstStyle>
          <a:p>
            <a:pPr>
              <a:defRPr/>
            </a:pPr>
            <a:fld id="{B70D5C5E-7D6C-489D-9DF1-29CC4598FBAF}" type="slidenum">
              <a:rPr lang="es-ES"/>
              <a:pPr>
                <a:defRPr/>
              </a:pPr>
              <a:t>‹Nº›</a:t>
            </a:fld>
            <a:endParaRPr lang="es-ES" dirty="0"/>
          </a:p>
        </p:txBody>
      </p:sp>
    </p:spTree>
    <p:extLst>
      <p:ext uri="{BB962C8B-B14F-4D97-AF65-F5344CB8AC3E}">
        <p14:creationId xmlns:p14="http://schemas.microsoft.com/office/powerpoint/2010/main" val="571263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50677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12</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1289829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13</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58123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14</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614865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15</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sz="800" dirty="0">
                <a:latin typeface="Arial" charset="0"/>
                <a:cs typeface="+mn-cs"/>
              </a:rPr>
              <a:t>.</a:t>
            </a:r>
          </a:p>
        </p:txBody>
      </p:sp>
    </p:spTree>
    <p:extLst>
      <p:ext uri="{BB962C8B-B14F-4D97-AF65-F5344CB8AC3E}">
        <p14:creationId xmlns:p14="http://schemas.microsoft.com/office/powerpoint/2010/main" val="2700571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16</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390397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17</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1546827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18</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429107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19</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02490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20</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003033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21</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74835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4142871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22</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620553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23</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822197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24</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4224226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25</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sz="800" dirty="0">
                <a:latin typeface="Arial" charset="0"/>
                <a:cs typeface="+mn-cs"/>
              </a:rPr>
              <a:t>Sin contrato en lugar de asimilados</a:t>
            </a:r>
          </a:p>
        </p:txBody>
      </p:sp>
    </p:spTree>
    <p:extLst>
      <p:ext uri="{BB962C8B-B14F-4D97-AF65-F5344CB8AC3E}">
        <p14:creationId xmlns:p14="http://schemas.microsoft.com/office/powerpoint/2010/main" val="1562546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26</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203192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27</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938969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28</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93247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29</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516694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30</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72690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31</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06198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5</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151724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32</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4203947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33</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5882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34</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928882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35</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644493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36</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242204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37</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1519632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38</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712886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39</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660111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40</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681300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41</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10323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6</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492983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42</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4103176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43</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55671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44</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031728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45</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4499793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46</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255747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47</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1331296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48</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874180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49</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3929733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7</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7187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8</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94856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9</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4157475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10</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2146539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p:txBody>
          <a:bodyPr/>
          <a:lstStyle/>
          <a:p>
            <a:pPr>
              <a:defRPr/>
            </a:pPr>
            <a:fld id="{89BD6FE9-F104-41B0-9578-16EC50805C21}" type="slidenum">
              <a:rPr lang="es-ES" smtClean="0"/>
              <a:pPr>
                <a:defRPr/>
              </a:pPr>
              <a:t>11</a:t>
            </a:fld>
            <a:endParaRPr lang="es-ES" dirty="0"/>
          </a:p>
        </p:txBody>
      </p:sp>
      <p:sp>
        <p:nvSpPr>
          <p:cNvPr id="6147" name="Rectangle 2"/>
          <p:cNvSpPr>
            <a:spLocks noGrp="1" noRot="1" noChangeAspect="1" noChangeArrowheads="1" noTextEdit="1"/>
          </p:cNvSpPr>
          <p:nvPr>
            <p:ph type="sldImg"/>
          </p:nvPr>
        </p:nvSpPr>
        <p:spPr>
          <a:xfrm>
            <a:off x="381000" y="685800"/>
            <a:ext cx="6096000" cy="3429000"/>
          </a:xfrm>
          <a:ln/>
        </p:spPr>
      </p:sp>
      <p:sp>
        <p:nvSpPr>
          <p:cNvPr id="6148"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sz="800" dirty="0">
              <a:latin typeface="Arial" charset="0"/>
              <a:cs typeface="+mn-cs"/>
            </a:endParaRPr>
          </a:p>
        </p:txBody>
      </p:sp>
    </p:spTree>
    <p:extLst>
      <p:ext uri="{BB962C8B-B14F-4D97-AF65-F5344CB8AC3E}">
        <p14:creationId xmlns:p14="http://schemas.microsoft.com/office/powerpoint/2010/main" val="7459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endParaRPr lang="es-ES" dirty="0"/>
          </a:p>
        </p:txBody>
      </p:sp>
      <p:sp>
        <p:nvSpPr>
          <p:cNvPr id="5" name="Footer Placeholder 4"/>
          <p:cNvSpPr>
            <a:spLocks noGrp="1"/>
          </p:cNvSpPr>
          <p:nvPr>
            <p:ph type="ftr" sz="quarter" idx="11"/>
          </p:nvPr>
        </p:nvSpPr>
        <p:spPr/>
        <p:txBody>
          <a:bodyPr/>
          <a:lstStyle/>
          <a:p>
            <a:pPr>
              <a:defRPr/>
            </a:pPr>
            <a:endParaRPr lang="es-ES" dirty="0"/>
          </a:p>
        </p:txBody>
      </p:sp>
      <p:sp>
        <p:nvSpPr>
          <p:cNvPr id="6" name="Slide Number Placeholder 5"/>
          <p:cNvSpPr>
            <a:spLocks noGrp="1"/>
          </p:cNvSpPr>
          <p:nvPr>
            <p:ph type="sldNum" sz="quarter" idx="12"/>
          </p:nvPr>
        </p:nvSpPr>
        <p:spPr/>
        <p:txBody>
          <a:bodyPr/>
          <a:lstStyle/>
          <a:p>
            <a:pPr>
              <a:defRPr/>
            </a:pPr>
            <a:fld id="{F89587D1-4DB9-41EF-8093-BB5E4613BA36}" type="slidenum">
              <a:rPr lang="es-ES" smtClean="0"/>
              <a:pPr>
                <a:defRPr/>
              </a:pPr>
              <a:t>‹Nº›</a:t>
            </a:fld>
            <a:endParaRPr lang="es-ES" dirty="0"/>
          </a:p>
        </p:txBody>
      </p:sp>
    </p:spTree>
    <p:extLst>
      <p:ext uri="{BB962C8B-B14F-4D97-AF65-F5344CB8AC3E}">
        <p14:creationId xmlns:p14="http://schemas.microsoft.com/office/powerpoint/2010/main" val="334541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dirty="0"/>
          </a:p>
        </p:txBody>
      </p:sp>
      <p:sp>
        <p:nvSpPr>
          <p:cNvPr id="5" name="Footer Placeholder 4"/>
          <p:cNvSpPr>
            <a:spLocks noGrp="1"/>
          </p:cNvSpPr>
          <p:nvPr>
            <p:ph type="ftr" sz="quarter" idx="11"/>
          </p:nvPr>
        </p:nvSpPr>
        <p:spPr/>
        <p:txBody>
          <a:bodyPr/>
          <a:lstStyle/>
          <a:p>
            <a:pPr>
              <a:defRPr/>
            </a:pPr>
            <a:endParaRPr lang="es-ES" dirty="0"/>
          </a:p>
        </p:txBody>
      </p:sp>
      <p:sp>
        <p:nvSpPr>
          <p:cNvPr id="6" name="Slide Number Placeholder 5"/>
          <p:cNvSpPr>
            <a:spLocks noGrp="1"/>
          </p:cNvSpPr>
          <p:nvPr>
            <p:ph type="sldNum" sz="quarter" idx="12"/>
          </p:nvPr>
        </p:nvSpPr>
        <p:spPr/>
        <p:txBody>
          <a:bodyPr/>
          <a:lstStyle/>
          <a:p>
            <a:pPr>
              <a:defRPr/>
            </a:pPr>
            <a:fld id="{77627ED1-B83E-4549-9916-851461C7A55D}" type="slidenum">
              <a:rPr lang="es-ES" smtClean="0"/>
              <a:pPr>
                <a:defRPr/>
              </a:pPr>
              <a:t>‹Nº›</a:t>
            </a:fld>
            <a:endParaRPr lang="es-ES" dirty="0"/>
          </a:p>
        </p:txBody>
      </p:sp>
    </p:spTree>
    <p:extLst>
      <p:ext uri="{BB962C8B-B14F-4D97-AF65-F5344CB8AC3E}">
        <p14:creationId xmlns:p14="http://schemas.microsoft.com/office/powerpoint/2010/main" val="2820061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dirty="0"/>
          </a:p>
        </p:txBody>
      </p:sp>
      <p:sp>
        <p:nvSpPr>
          <p:cNvPr id="5" name="Footer Placeholder 4"/>
          <p:cNvSpPr>
            <a:spLocks noGrp="1"/>
          </p:cNvSpPr>
          <p:nvPr>
            <p:ph type="ftr" sz="quarter" idx="11"/>
          </p:nvPr>
        </p:nvSpPr>
        <p:spPr/>
        <p:txBody>
          <a:bodyPr/>
          <a:lstStyle/>
          <a:p>
            <a:pPr>
              <a:defRPr/>
            </a:pPr>
            <a:endParaRPr lang="es-ES" dirty="0"/>
          </a:p>
        </p:txBody>
      </p:sp>
      <p:sp>
        <p:nvSpPr>
          <p:cNvPr id="6" name="Slide Number Placeholder 5"/>
          <p:cNvSpPr>
            <a:spLocks noGrp="1"/>
          </p:cNvSpPr>
          <p:nvPr>
            <p:ph type="sldNum" sz="quarter" idx="12"/>
          </p:nvPr>
        </p:nvSpPr>
        <p:spPr/>
        <p:txBody>
          <a:bodyPr/>
          <a:lstStyle/>
          <a:p>
            <a:pPr>
              <a:defRPr/>
            </a:pPr>
            <a:fld id="{7118A728-D6BA-490D-BA14-3C62520F0224}" type="slidenum">
              <a:rPr lang="es-ES" smtClean="0"/>
              <a:pPr>
                <a:defRPr/>
              </a:pPr>
              <a:t>‹Nº›</a:t>
            </a:fld>
            <a:endParaRPr lang="es-ES" dirty="0"/>
          </a:p>
        </p:txBody>
      </p:sp>
    </p:spTree>
    <p:extLst>
      <p:ext uri="{BB962C8B-B14F-4D97-AF65-F5344CB8AC3E}">
        <p14:creationId xmlns:p14="http://schemas.microsoft.com/office/powerpoint/2010/main" val="1658639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2" y="1270003"/>
            <a:ext cx="10672233" cy="48482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Rectangle 11"/>
          <p:cNvSpPr>
            <a:spLocks noGrp="1" noChangeArrowheads="1"/>
          </p:cNvSpPr>
          <p:nvPr>
            <p:ph type="dt" sz="half"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19121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dirty="0"/>
          </a:p>
        </p:txBody>
      </p:sp>
      <p:sp>
        <p:nvSpPr>
          <p:cNvPr id="5" name="Footer Placeholder 4"/>
          <p:cNvSpPr>
            <a:spLocks noGrp="1"/>
          </p:cNvSpPr>
          <p:nvPr>
            <p:ph type="ftr" sz="quarter" idx="11"/>
          </p:nvPr>
        </p:nvSpPr>
        <p:spPr/>
        <p:txBody>
          <a:bodyPr/>
          <a:lstStyle/>
          <a:p>
            <a:pPr>
              <a:defRPr/>
            </a:pPr>
            <a:endParaRPr lang="es-ES" dirty="0"/>
          </a:p>
        </p:txBody>
      </p:sp>
      <p:sp>
        <p:nvSpPr>
          <p:cNvPr id="6" name="Slide Number Placeholder 5"/>
          <p:cNvSpPr>
            <a:spLocks noGrp="1"/>
          </p:cNvSpPr>
          <p:nvPr>
            <p:ph type="sldNum" sz="quarter" idx="12"/>
          </p:nvPr>
        </p:nvSpPr>
        <p:spPr/>
        <p:txBody>
          <a:bodyPr/>
          <a:lstStyle/>
          <a:p>
            <a:pPr>
              <a:defRPr/>
            </a:pPr>
            <a:fld id="{BE619601-939E-4902-8834-1F4FB3D25E10}" type="slidenum">
              <a:rPr lang="es-ES" smtClean="0"/>
              <a:pPr>
                <a:defRPr/>
              </a:pPr>
              <a:t>‹Nº›</a:t>
            </a:fld>
            <a:endParaRPr lang="es-ES" dirty="0"/>
          </a:p>
        </p:txBody>
      </p:sp>
    </p:spTree>
    <p:extLst>
      <p:ext uri="{BB962C8B-B14F-4D97-AF65-F5344CB8AC3E}">
        <p14:creationId xmlns:p14="http://schemas.microsoft.com/office/powerpoint/2010/main" val="320289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a:defRPr/>
            </a:pPr>
            <a:endParaRPr lang="es-ES" dirty="0"/>
          </a:p>
        </p:txBody>
      </p:sp>
      <p:sp>
        <p:nvSpPr>
          <p:cNvPr id="5" name="Footer Placeholder 4"/>
          <p:cNvSpPr>
            <a:spLocks noGrp="1"/>
          </p:cNvSpPr>
          <p:nvPr>
            <p:ph type="ftr" sz="quarter" idx="11"/>
          </p:nvPr>
        </p:nvSpPr>
        <p:spPr/>
        <p:txBody>
          <a:bodyPr/>
          <a:lstStyle/>
          <a:p>
            <a:pPr>
              <a:defRPr/>
            </a:pPr>
            <a:endParaRPr lang="es-ES" dirty="0"/>
          </a:p>
        </p:txBody>
      </p:sp>
      <p:sp>
        <p:nvSpPr>
          <p:cNvPr id="6" name="Slide Number Placeholder 5"/>
          <p:cNvSpPr>
            <a:spLocks noGrp="1"/>
          </p:cNvSpPr>
          <p:nvPr>
            <p:ph type="sldNum" sz="quarter" idx="12"/>
          </p:nvPr>
        </p:nvSpPr>
        <p:spPr/>
        <p:txBody>
          <a:bodyPr/>
          <a:lstStyle/>
          <a:p>
            <a:pPr>
              <a:defRPr/>
            </a:pPr>
            <a:fld id="{65F5F3E1-75A8-49C5-B06F-935DBD95AD81}" type="slidenum">
              <a:rPr lang="es-ES" smtClean="0"/>
              <a:pPr>
                <a:defRPr/>
              </a:pPr>
              <a:t>‹Nº›</a:t>
            </a:fld>
            <a:endParaRPr lang="es-ES" dirty="0"/>
          </a:p>
        </p:txBody>
      </p:sp>
    </p:spTree>
    <p:extLst>
      <p:ext uri="{BB962C8B-B14F-4D97-AF65-F5344CB8AC3E}">
        <p14:creationId xmlns:p14="http://schemas.microsoft.com/office/powerpoint/2010/main" val="147115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endParaRPr lang="es-ES" dirty="0"/>
          </a:p>
        </p:txBody>
      </p:sp>
      <p:sp>
        <p:nvSpPr>
          <p:cNvPr id="6" name="Footer Placeholder 5"/>
          <p:cNvSpPr>
            <a:spLocks noGrp="1"/>
          </p:cNvSpPr>
          <p:nvPr>
            <p:ph type="ftr" sz="quarter" idx="11"/>
          </p:nvPr>
        </p:nvSpPr>
        <p:spPr/>
        <p:txBody>
          <a:bodyPr/>
          <a:lstStyle/>
          <a:p>
            <a:pPr>
              <a:defRPr/>
            </a:pPr>
            <a:endParaRPr lang="es-ES" dirty="0"/>
          </a:p>
        </p:txBody>
      </p:sp>
      <p:sp>
        <p:nvSpPr>
          <p:cNvPr id="7" name="Slide Number Placeholder 6"/>
          <p:cNvSpPr>
            <a:spLocks noGrp="1"/>
          </p:cNvSpPr>
          <p:nvPr>
            <p:ph type="sldNum" sz="quarter" idx="12"/>
          </p:nvPr>
        </p:nvSpPr>
        <p:spPr/>
        <p:txBody>
          <a:bodyPr/>
          <a:lstStyle/>
          <a:p>
            <a:pPr>
              <a:defRPr/>
            </a:pPr>
            <a:fld id="{93561DAA-EB57-41A3-B70E-B6B29A40C163}" type="slidenum">
              <a:rPr lang="es-ES" smtClean="0"/>
              <a:pPr>
                <a:defRPr/>
              </a:pPr>
              <a:t>‹Nº›</a:t>
            </a:fld>
            <a:endParaRPr lang="es-ES" dirty="0"/>
          </a:p>
        </p:txBody>
      </p:sp>
    </p:spTree>
    <p:extLst>
      <p:ext uri="{BB962C8B-B14F-4D97-AF65-F5344CB8AC3E}">
        <p14:creationId xmlns:p14="http://schemas.microsoft.com/office/powerpoint/2010/main" val="1110685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endParaRPr lang="es-ES" dirty="0"/>
          </a:p>
        </p:txBody>
      </p:sp>
      <p:sp>
        <p:nvSpPr>
          <p:cNvPr id="8" name="Footer Placeholder 7"/>
          <p:cNvSpPr>
            <a:spLocks noGrp="1"/>
          </p:cNvSpPr>
          <p:nvPr>
            <p:ph type="ftr" sz="quarter" idx="11"/>
          </p:nvPr>
        </p:nvSpPr>
        <p:spPr/>
        <p:txBody>
          <a:bodyPr/>
          <a:lstStyle/>
          <a:p>
            <a:pPr>
              <a:defRPr/>
            </a:pPr>
            <a:endParaRPr lang="es-ES" dirty="0"/>
          </a:p>
        </p:txBody>
      </p:sp>
      <p:sp>
        <p:nvSpPr>
          <p:cNvPr id="9" name="Slide Number Placeholder 8"/>
          <p:cNvSpPr>
            <a:spLocks noGrp="1"/>
          </p:cNvSpPr>
          <p:nvPr>
            <p:ph type="sldNum" sz="quarter" idx="12"/>
          </p:nvPr>
        </p:nvSpPr>
        <p:spPr/>
        <p:txBody>
          <a:bodyPr/>
          <a:lstStyle/>
          <a:p>
            <a:pPr>
              <a:defRPr/>
            </a:pPr>
            <a:fld id="{EEE413BD-CB10-4B3F-82C8-B8AB27DD8457}" type="slidenum">
              <a:rPr lang="es-ES" smtClean="0"/>
              <a:pPr>
                <a:defRPr/>
              </a:pPr>
              <a:t>‹Nº›</a:t>
            </a:fld>
            <a:endParaRPr lang="es-ES" dirty="0"/>
          </a:p>
        </p:txBody>
      </p:sp>
    </p:spTree>
    <p:extLst>
      <p:ext uri="{BB962C8B-B14F-4D97-AF65-F5344CB8AC3E}">
        <p14:creationId xmlns:p14="http://schemas.microsoft.com/office/powerpoint/2010/main" val="290103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endParaRPr lang="es-ES" dirty="0"/>
          </a:p>
        </p:txBody>
      </p:sp>
      <p:sp>
        <p:nvSpPr>
          <p:cNvPr id="4" name="Footer Placeholder 3"/>
          <p:cNvSpPr>
            <a:spLocks noGrp="1"/>
          </p:cNvSpPr>
          <p:nvPr>
            <p:ph type="ftr" sz="quarter" idx="11"/>
          </p:nvPr>
        </p:nvSpPr>
        <p:spPr/>
        <p:txBody>
          <a:bodyPr/>
          <a:lstStyle/>
          <a:p>
            <a:pPr>
              <a:defRPr/>
            </a:pPr>
            <a:endParaRPr lang="es-ES" dirty="0"/>
          </a:p>
        </p:txBody>
      </p:sp>
      <p:sp>
        <p:nvSpPr>
          <p:cNvPr id="5" name="Slide Number Placeholder 4"/>
          <p:cNvSpPr>
            <a:spLocks noGrp="1"/>
          </p:cNvSpPr>
          <p:nvPr>
            <p:ph type="sldNum" sz="quarter" idx="12"/>
          </p:nvPr>
        </p:nvSpPr>
        <p:spPr/>
        <p:txBody>
          <a:bodyPr/>
          <a:lstStyle/>
          <a:p>
            <a:pPr>
              <a:defRPr/>
            </a:pPr>
            <a:fld id="{3262245E-4F0F-4A56-9E30-9B50484C0A5E}" type="slidenum">
              <a:rPr lang="es-ES" smtClean="0"/>
              <a:pPr>
                <a:defRPr/>
              </a:pPr>
              <a:t>‹Nº›</a:t>
            </a:fld>
            <a:endParaRPr lang="es-ES" dirty="0"/>
          </a:p>
        </p:txBody>
      </p:sp>
    </p:spTree>
    <p:extLst>
      <p:ext uri="{BB962C8B-B14F-4D97-AF65-F5344CB8AC3E}">
        <p14:creationId xmlns:p14="http://schemas.microsoft.com/office/powerpoint/2010/main" val="24270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dirty="0"/>
          </a:p>
        </p:txBody>
      </p:sp>
      <p:sp>
        <p:nvSpPr>
          <p:cNvPr id="3" name="Footer Placeholder 2"/>
          <p:cNvSpPr>
            <a:spLocks noGrp="1"/>
          </p:cNvSpPr>
          <p:nvPr>
            <p:ph type="ftr" sz="quarter" idx="11"/>
          </p:nvPr>
        </p:nvSpPr>
        <p:spPr/>
        <p:txBody>
          <a:bodyPr/>
          <a:lstStyle/>
          <a:p>
            <a:pPr>
              <a:defRPr/>
            </a:pPr>
            <a:endParaRPr lang="es-ES" dirty="0"/>
          </a:p>
        </p:txBody>
      </p:sp>
      <p:sp>
        <p:nvSpPr>
          <p:cNvPr id="4" name="Slide Number Placeholder 3"/>
          <p:cNvSpPr>
            <a:spLocks noGrp="1"/>
          </p:cNvSpPr>
          <p:nvPr>
            <p:ph type="sldNum" sz="quarter" idx="12"/>
          </p:nvPr>
        </p:nvSpPr>
        <p:spPr/>
        <p:txBody>
          <a:bodyPr/>
          <a:lstStyle/>
          <a:p>
            <a:pPr>
              <a:defRPr/>
            </a:pPr>
            <a:fld id="{C25FEF9E-1723-4E15-96AB-57BF2545842F}" type="slidenum">
              <a:rPr lang="es-ES" smtClean="0"/>
              <a:pPr>
                <a:defRPr/>
              </a:pPr>
              <a:t>‹Nº›</a:t>
            </a:fld>
            <a:endParaRPr lang="es-ES" dirty="0"/>
          </a:p>
        </p:txBody>
      </p:sp>
    </p:spTree>
    <p:extLst>
      <p:ext uri="{BB962C8B-B14F-4D97-AF65-F5344CB8AC3E}">
        <p14:creationId xmlns:p14="http://schemas.microsoft.com/office/powerpoint/2010/main" val="308643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endParaRPr lang="es-ES" dirty="0"/>
          </a:p>
        </p:txBody>
      </p:sp>
      <p:sp>
        <p:nvSpPr>
          <p:cNvPr id="6" name="Footer Placeholder 5"/>
          <p:cNvSpPr>
            <a:spLocks noGrp="1"/>
          </p:cNvSpPr>
          <p:nvPr>
            <p:ph type="ftr" sz="quarter" idx="11"/>
          </p:nvPr>
        </p:nvSpPr>
        <p:spPr/>
        <p:txBody>
          <a:bodyPr/>
          <a:lstStyle/>
          <a:p>
            <a:pPr>
              <a:defRPr/>
            </a:pPr>
            <a:endParaRPr lang="es-ES" dirty="0"/>
          </a:p>
        </p:txBody>
      </p:sp>
      <p:sp>
        <p:nvSpPr>
          <p:cNvPr id="7" name="Slide Number Placeholder 6"/>
          <p:cNvSpPr>
            <a:spLocks noGrp="1"/>
          </p:cNvSpPr>
          <p:nvPr>
            <p:ph type="sldNum" sz="quarter" idx="12"/>
          </p:nvPr>
        </p:nvSpPr>
        <p:spPr/>
        <p:txBody>
          <a:bodyPr/>
          <a:lstStyle/>
          <a:p>
            <a:pPr>
              <a:defRPr/>
            </a:pPr>
            <a:fld id="{E3606408-6703-4FBD-91E6-BB3B387109A7}" type="slidenum">
              <a:rPr lang="es-ES" smtClean="0"/>
              <a:pPr>
                <a:defRPr/>
              </a:pPr>
              <a:t>‹Nº›</a:t>
            </a:fld>
            <a:endParaRPr lang="es-ES" dirty="0"/>
          </a:p>
        </p:txBody>
      </p:sp>
    </p:spTree>
    <p:extLst>
      <p:ext uri="{BB962C8B-B14F-4D97-AF65-F5344CB8AC3E}">
        <p14:creationId xmlns:p14="http://schemas.microsoft.com/office/powerpoint/2010/main" val="231357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endParaRPr lang="es-ES" dirty="0"/>
          </a:p>
        </p:txBody>
      </p:sp>
      <p:sp>
        <p:nvSpPr>
          <p:cNvPr id="6" name="Footer Placeholder 5"/>
          <p:cNvSpPr>
            <a:spLocks noGrp="1"/>
          </p:cNvSpPr>
          <p:nvPr>
            <p:ph type="ftr" sz="quarter" idx="11"/>
          </p:nvPr>
        </p:nvSpPr>
        <p:spPr/>
        <p:txBody>
          <a:bodyPr/>
          <a:lstStyle/>
          <a:p>
            <a:pPr>
              <a:defRPr/>
            </a:pPr>
            <a:endParaRPr lang="es-ES" dirty="0"/>
          </a:p>
        </p:txBody>
      </p:sp>
      <p:sp>
        <p:nvSpPr>
          <p:cNvPr id="7" name="Slide Number Placeholder 6"/>
          <p:cNvSpPr>
            <a:spLocks noGrp="1"/>
          </p:cNvSpPr>
          <p:nvPr>
            <p:ph type="sldNum" sz="quarter" idx="12"/>
          </p:nvPr>
        </p:nvSpPr>
        <p:spPr/>
        <p:txBody>
          <a:bodyPr/>
          <a:lstStyle/>
          <a:p>
            <a:pPr>
              <a:defRPr/>
            </a:pPr>
            <a:fld id="{EC6E7347-BB41-4A09-8D0E-9E75DFF26910}" type="slidenum">
              <a:rPr lang="es-ES" smtClean="0"/>
              <a:pPr>
                <a:defRPr/>
              </a:pPr>
              <a:t>‹Nº›</a:t>
            </a:fld>
            <a:endParaRPr lang="es-ES" dirty="0"/>
          </a:p>
        </p:txBody>
      </p:sp>
    </p:spTree>
    <p:extLst>
      <p:ext uri="{BB962C8B-B14F-4D97-AF65-F5344CB8AC3E}">
        <p14:creationId xmlns:p14="http://schemas.microsoft.com/office/powerpoint/2010/main" val="272061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s-E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E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262245E-4F0F-4A56-9E30-9B50484C0A5E}" type="slidenum">
              <a:rPr lang="es-ES" smtClean="0"/>
              <a:pPr>
                <a:defRPr/>
              </a:pPr>
              <a:t>‹Nº›</a:t>
            </a:fld>
            <a:endParaRPr lang="es-ES" dirty="0"/>
          </a:p>
        </p:txBody>
      </p:sp>
    </p:spTree>
    <p:extLst>
      <p:ext uri="{BB962C8B-B14F-4D97-AF65-F5344CB8AC3E}">
        <p14:creationId xmlns:p14="http://schemas.microsoft.com/office/powerpoint/2010/main" val="197193731"/>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about:blan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08A1844-823A-5347-7CF8-9BDF214F8BB4}"/>
              </a:ext>
            </a:extLst>
          </p:cNvPr>
          <p:cNvSpPr txBox="1"/>
          <p:nvPr/>
        </p:nvSpPr>
        <p:spPr>
          <a:xfrm>
            <a:off x="2207568" y="3169782"/>
            <a:ext cx="5256584" cy="646331"/>
          </a:xfrm>
          <a:prstGeom prst="rect">
            <a:avLst/>
          </a:prstGeom>
          <a:noFill/>
        </p:spPr>
        <p:txBody>
          <a:bodyPr wrap="square" rtlCol="0">
            <a:spAutoFit/>
          </a:bodyPr>
          <a:lstStyle/>
          <a:p>
            <a:r>
              <a:rPr lang="es-ES" sz="3600" b="1" dirty="0">
                <a:solidFill>
                  <a:srgbClr val="00602B"/>
                </a:solidFill>
                <a:latin typeface="Lucida Sans Unicode" panose="020B0602030504020204" pitchFamily="34" charset="0"/>
                <a:ea typeface="Microsoft JhengHei UI Light" panose="020B0304030504040204" pitchFamily="34" charset="-120"/>
                <a:cs typeface="Lucida Sans Unicode" panose="020B0602030504020204" pitchFamily="34" charset="0"/>
              </a:rPr>
              <a:t>con Seguridad Social</a:t>
            </a:r>
            <a:endParaRPr lang="es-MX" sz="3600" b="1" dirty="0">
              <a:solidFill>
                <a:srgbClr val="00602B"/>
              </a:solidFill>
              <a:latin typeface="Lucida Sans Unicode" panose="020B0602030504020204" pitchFamily="34" charset="0"/>
              <a:ea typeface="Microsoft JhengHei UI Light" panose="020B0304030504040204" pitchFamily="34" charset="-120"/>
              <a:cs typeface="Lucida Sans Unicode" panose="020B0602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BA4F52-7D58-39A0-6828-28E88DAB806F}"/>
              </a:ext>
            </a:extLst>
          </p:cNvPr>
          <p:cNvSpPr txBox="1"/>
          <p:nvPr/>
        </p:nvSpPr>
        <p:spPr>
          <a:xfrm>
            <a:off x="1631504" y="1916832"/>
            <a:ext cx="8784976"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4800" b="1" dirty="0">
                <a:latin typeface="Arial" panose="020B0604020202020204" pitchFamily="34" charset="0"/>
                <a:cs typeface="Arial" panose="020B0604020202020204" pitchFamily="34" charset="0"/>
              </a:rPr>
              <a:t>2. Situación Actual de la Informalidad.</a:t>
            </a:r>
            <a:endParaRPr lang="es-MX" sz="48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FDD67A1E-CA89-B8B1-FFC8-07C3B1452B1A}"/>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666949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7511030-848E-6895-173E-762698764B92}"/>
              </a:ext>
            </a:extLst>
          </p:cNvPr>
          <p:cNvSpPr txBox="1"/>
          <p:nvPr/>
        </p:nvSpPr>
        <p:spPr>
          <a:xfrm>
            <a:off x="170996" y="6087151"/>
            <a:ext cx="9237372"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Fuente: INEGI, resultados por Estado IV trimestrales de la ENOE el Nacional es a diciembre.</a:t>
            </a:r>
            <a:endParaRPr lang="es-MX" sz="1000"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EF9E3BEF-6E48-8C7C-940D-CAD89A59DEDE}"/>
              </a:ext>
            </a:extLst>
          </p:cNvPr>
          <p:cNvPicPr>
            <a:picLocks noChangeAspect="1"/>
          </p:cNvPicPr>
          <p:nvPr/>
        </p:nvPicPr>
        <p:blipFill rotWithShape="1">
          <a:blip r:embed="rId4"/>
          <a:srcRect r="5508" b="7805"/>
          <a:stretch/>
        </p:blipFill>
        <p:spPr>
          <a:xfrm>
            <a:off x="3071664" y="1172402"/>
            <a:ext cx="5760639" cy="4056798"/>
          </a:xfrm>
          <a:prstGeom prst="rect">
            <a:avLst/>
          </a:prstGeom>
        </p:spPr>
      </p:pic>
      <p:sp>
        <p:nvSpPr>
          <p:cNvPr id="11" name="CuadroTexto 10">
            <a:extLst>
              <a:ext uri="{FF2B5EF4-FFF2-40B4-BE49-F238E27FC236}">
                <a16:creationId xmlns:a16="http://schemas.microsoft.com/office/drawing/2014/main" id="{8DC62567-9E9F-DE88-CC6C-13A37794B24D}"/>
              </a:ext>
            </a:extLst>
          </p:cNvPr>
          <p:cNvSpPr txBox="1"/>
          <p:nvPr/>
        </p:nvSpPr>
        <p:spPr>
          <a:xfrm>
            <a:off x="6131152" y="1556792"/>
            <a:ext cx="2016224" cy="369332"/>
          </a:xfrm>
          <a:prstGeom prst="rect">
            <a:avLst/>
          </a:prstGeom>
          <a:noFill/>
        </p:spPr>
        <p:txBody>
          <a:bodyPr wrap="square" rtlCol="0">
            <a:spAutoFit/>
          </a:bodyPr>
          <a:lstStyle/>
          <a:p>
            <a:r>
              <a:rPr lang="es-ES" sz="1800" b="1" dirty="0">
                <a:latin typeface="Arial" panose="020B0604020202020204" pitchFamily="34" charset="0"/>
                <a:cs typeface="Arial" panose="020B0604020202020204" pitchFamily="34" charset="0"/>
              </a:rPr>
              <a:t>Nacional 55%</a:t>
            </a:r>
            <a:endParaRPr lang="es-MX" sz="1800" b="1"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29181F6F-0489-C763-FE0F-D6D5F2356B7E}"/>
              </a:ext>
            </a:extLst>
          </p:cNvPr>
          <p:cNvSpPr txBox="1"/>
          <p:nvPr/>
        </p:nvSpPr>
        <p:spPr>
          <a:xfrm>
            <a:off x="2815951" y="244185"/>
            <a:ext cx="7776864"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sz="3600" b="1" dirty="0">
                <a:latin typeface="Arial" panose="020B0604020202020204" pitchFamily="34" charset="0"/>
                <a:cs typeface="Arial" panose="020B0604020202020204" pitchFamily="34" charset="0"/>
              </a:rPr>
              <a:t>Tasa de Informalidad por Estado</a:t>
            </a:r>
            <a:endParaRPr lang="es-MX" sz="3600"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4392B068-543C-9B21-3753-B864DE8D7405}"/>
              </a:ext>
            </a:extLst>
          </p:cNvPr>
          <p:cNvPicPr>
            <a:picLocks noChangeAspect="1"/>
          </p:cNvPicPr>
          <p:nvPr/>
        </p:nvPicPr>
        <p:blipFill>
          <a:blip r:embed="rId5"/>
          <a:stretch>
            <a:fillRect/>
          </a:stretch>
        </p:blipFill>
        <p:spPr>
          <a:xfrm>
            <a:off x="84618" y="1404911"/>
            <a:ext cx="2960061" cy="3536257"/>
          </a:xfrm>
          <a:prstGeom prst="rect">
            <a:avLst/>
          </a:prstGeom>
          <a:ln>
            <a:solidFill>
              <a:schemeClr val="tx1"/>
            </a:solidFill>
          </a:ln>
        </p:spPr>
      </p:pic>
      <p:pic>
        <p:nvPicPr>
          <p:cNvPr id="5" name="Imagen 4">
            <a:extLst>
              <a:ext uri="{FF2B5EF4-FFF2-40B4-BE49-F238E27FC236}">
                <a16:creationId xmlns:a16="http://schemas.microsoft.com/office/drawing/2014/main" id="{E31B2BE8-B290-544C-57B4-DD71832FCB7E}"/>
              </a:ext>
            </a:extLst>
          </p:cNvPr>
          <p:cNvPicPr>
            <a:picLocks noChangeAspect="1"/>
          </p:cNvPicPr>
          <p:nvPr/>
        </p:nvPicPr>
        <p:blipFill>
          <a:blip r:embed="rId6"/>
          <a:stretch>
            <a:fillRect/>
          </a:stretch>
        </p:blipFill>
        <p:spPr>
          <a:xfrm>
            <a:off x="8832304" y="1413875"/>
            <a:ext cx="3240360" cy="3487716"/>
          </a:xfrm>
          <a:prstGeom prst="rect">
            <a:avLst/>
          </a:prstGeom>
          <a:ln>
            <a:solidFill>
              <a:schemeClr val="tx1"/>
            </a:solidFill>
          </a:ln>
        </p:spPr>
      </p:pic>
      <p:sp>
        <p:nvSpPr>
          <p:cNvPr id="2" name="Rectángulo: esquinas redondeadas 1">
            <a:extLst>
              <a:ext uri="{FF2B5EF4-FFF2-40B4-BE49-F238E27FC236}">
                <a16:creationId xmlns:a16="http://schemas.microsoft.com/office/drawing/2014/main" id="{4D1457BB-055F-CF1E-D9B4-804FEF4755B4}"/>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757689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291349-0918-40EA-EF17-C00DD99B1838}"/>
              </a:ext>
            </a:extLst>
          </p:cNvPr>
          <p:cNvSpPr txBox="1"/>
          <p:nvPr/>
        </p:nvSpPr>
        <p:spPr>
          <a:xfrm>
            <a:off x="2202184" y="129406"/>
            <a:ext cx="7926264" cy="132343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4000" b="1" dirty="0">
                <a:latin typeface="Arial" panose="020B0604020202020204" pitchFamily="34" charset="0"/>
                <a:cs typeface="Arial" panose="020B0604020202020204" pitchFamily="34" charset="0"/>
              </a:rPr>
              <a:t>Promedio Anual de Crecimiento del 2011 al 2022</a:t>
            </a:r>
            <a:endParaRPr lang="es-MX" sz="4000" b="1"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8703910C-66A5-B93B-FD2E-59A545B609EA}"/>
              </a:ext>
            </a:extLst>
          </p:cNvPr>
          <p:cNvSpPr txBox="1"/>
          <p:nvPr/>
        </p:nvSpPr>
        <p:spPr>
          <a:xfrm>
            <a:off x="971600" y="6511865"/>
            <a:ext cx="5184576"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Fuente: INEGI resultados del ENOE. Inconsistencia en la PEA</a:t>
            </a:r>
            <a:endParaRPr lang="es-MX" sz="1000" dirty="0">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F3E34B3D-5B03-47FC-7E90-C3784B4542CB}"/>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Imagen 6">
            <a:extLst>
              <a:ext uri="{FF2B5EF4-FFF2-40B4-BE49-F238E27FC236}">
                <a16:creationId xmlns:a16="http://schemas.microsoft.com/office/drawing/2014/main" id="{91B48187-4440-380F-72A4-EA105D496217}"/>
              </a:ext>
            </a:extLst>
          </p:cNvPr>
          <p:cNvPicPr>
            <a:picLocks noChangeAspect="1"/>
          </p:cNvPicPr>
          <p:nvPr/>
        </p:nvPicPr>
        <p:blipFill rotWithShape="1">
          <a:blip r:embed="rId4"/>
          <a:srcRect t="8722"/>
          <a:stretch/>
        </p:blipFill>
        <p:spPr>
          <a:xfrm>
            <a:off x="1631939" y="1628800"/>
            <a:ext cx="9000565" cy="4320480"/>
          </a:xfrm>
          <a:prstGeom prst="rect">
            <a:avLst/>
          </a:prstGeom>
        </p:spPr>
      </p:pic>
    </p:spTree>
    <p:extLst>
      <p:ext uri="{BB962C8B-B14F-4D97-AF65-F5344CB8AC3E}">
        <p14:creationId xmlns:p14="http://schemas.microsoft.com/office/powerpoint/2010/main" val="766770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72F8F1-7FE6-81FB-2971-DCC001C84EEA}"/>
              </a:ext>
            </a:extLst>
          </p:cNvPr>
          <p:cNvSpPr txBox="1"/>
          <p:nvPr/>
        </p:nvSpPr>
        <p:spPr>
          <a:xfrm>
            <a:off x="839416" y="260648"/>
            <a:ext cx="10297144" cy="156966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200" b="1" dirty="0">
                <a:latin typeface="Arial" panose="020B0604020202020204" pitchFamily="34" charset="0"/>
                <a:cs typeface="Arial" panose="020B0604020202020204" pitchFamily="34" charset="0"/>
              </a:rPr>
              <a:t>Trabajadores en la Informalidad vs Trabajadores Asegurados en el IMSS</a:t>
            </a:r>
            <a:endParaRPr lang="es-MX" sz="3200" b="1" dirty="0">
              <a:latin typeface="Arial" panose="020B0604020202020204" pitchFamily="34" charset="0"/>
              <a:cs typeface="Arial" panose="020B0604020202020204" pitchFamily="34" charset="0"/>
            </a:endParaRPr>
          </a:p>
          <a:p>
            <a:pPr algn="ctr"/>
            <a:endParaRPr lang="es-MX" sz="3200" dirty="0"/>
          </a:p>
        </p:txBody>
      </p:sp>
      <p:pic>
        <p:nvPicPr>
          <p:cNvPr id="2" name="Imagen 1">
            <a:extLst>
              <a:ext uri="{FF2B5EF4-FFF2-40B4-BE49-F238E27FC236}">
                <a16:creationId xmlns:a16="http://schemas.microsoft.com/office/drawing/2014/main" id="{799616C8-FC51-C26D-4F45-4B3A0F2A725E}"/>
              </a:ext>
            </a:extLst>
          </p:cNvPr>
          <p:cNvPicPr>
            <a:picLocks noChangeAspect="1"/>
          </p:cNvPicPr>
          <p:nvPr/>
        </p:nvPicPr>
        <p:blipFill>
          <a:blip r:embed="rId4"/>
          <a:stretch>
            <a:fillRect/>
          </a:stretch>
        </p:blipFill>
        <p:spPr>
          <a:xfrm>
            <a:off x="419100" y="1628800"/>
            <a:ext cx="11353800" cy="4663440"/>
          </a:xfrm>
          <a:prstGeom prst="rect">
            <a:avLst/>
          </a:prstGeom>
        </p:spPr>
      </p:pic>
      <p:sp>
        <p:nvSpPr>
          <p:cNvPr id="4" name="CuadroTexto 3">
            <a:extLst>
              <a:ext uri="{FF2B5EF4-FFF2-40B4-BE49-F238E27FC236}">
                <a16:creationId xmlns:a16="http://schemas.microsoft.com/office/drawing/2014/main" id="{F39A54CA-D6D2-8442-FB6C-A13F0413F123}"/>
              </a:ext>
            </a:extLst>
          </p:cNvPr>
          <p:cNvSpPr txBox="1"/>
          <p:nvPr/>
        </p:nvSpPr>
        <p:spPr>
          <a:xfrm>
            <a:off x="607727" y="2473151"/>
            <a:ext cx="1887873" cy="307777"/>
          </a:xfrm>
          <a:prstGeom prst="rect">
            <a:avLst/>
          </a:prstGeom>
          <a:noFill/>
        </p:spPr>
        <p:txBody>
          <a:bodyPr wrap="square" rtlCol="0">
            <a:spAutoFit/>
          </a:bodyPr>
          <a:lstStyle/>
          <a:p>
            <a:r>
              <a:rPr lang="es-ES" sz="1400" dirty="0">
                <a:solidFill>
                  <a:schemeClr val="bg1"/>
                </a:solidFill>
                <a:latin typeface="Arial" panose="020B0604020202020204" pitchFamily="34" charset="0"/>
                <a:cs typeface="Arial" panose="020B0604020202020204" pitchFamily="34" charset="0"/>
              </a:rPr>
              <a:t>Cantidad en miles</a:t>
            </a:r>
            <a:endParaRPr lang="es-MX"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779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7511030-848E-6895-173E-762698764B92}"/>
              </a:ext>
            </a:extLst>
          </p:cNvPr>
          <p:cNvSpPr txBox="1"/>
          <p:nvPr/>
        </p:nvSpPr>
        <p:spPr>
          <a:xfrm>
            <a:off x="1343472" y="6495147"/>
            <a:ext cx="6336704"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Fuente: INEGI, resultados trimestrales de la ENOE</a:t>
            </a:r>
            <a:endParaRPr lang="es-MX" sz="1000"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8B526BA1-FB64-7422-1B61-C6D1B9568E0F}"/>
              </a:ext>
            </a:extLst>
          </p:cNvPr>
          <p:cNvSpPr txBox="1"/>
          <p:nvPr/>
        </p:nvSpPr>
        <p:spPr>
          <a:xfrm>
            <a:off x="911424" y="1120676"/>
            <a:ext cx="2664296" cy="2308324"/>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b="1" dirty="0">
                <a:solidFill>
                  <a:schemeClr val="bg1"/>
                </a:solidFill>
                <a:latin typeface="Arial" panose="020B0604020202020204" pitchFamily="34" charset="0"/>
                <a:cs typeface="Arial" panose="020B0604020202020204" pitchFamily="34" charset="0"/>
              </a:rPr>
              <a:t>Los ocupados en la formalidad  predominan en la jornada semanal de 35 a 48 horas. </a:t>
            </a:r>
            <a:endParaRPr lang="es-MX" b="1" dirty="0">
              <a:solidFill>
                <a:schemeClr val="bg1"/>
              </a:solidFill>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C6D004B2-F6DF-51F8-B563-B10F2BC6277F}"/>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esquinas redondeadas 5">
            <a:extLst>
              <a:ext uri="{FF2B5EF4-FFF2-40B4-BE49-F238E27FC236}">
                <a16:creationId xmlns:a16="http://schemas.microsoft.com/office/drawing/2014/main" id="{1AAA3FDD-738C-13D6-E6CD-DC59626BB30A}"/>
              </a:ext>
            </a:extLst>
          </p:cNvPr>
          <p:cNvSpPr/>
          <p:nvPr/>
        </p:nvSpPr>
        <p:spPr>
          <a:xfrm>
            <a:off x="8624664" y="51655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Imagen 6">
            <a:extLst>
              <a:ext uri="{FF2B5EF4-FFF2-40B4-BE49-F238E27FC236}">
                <a16:creationId xmlns:a16="http://schemas.microsoft.com/office/drawing/2014/main" id="{7D328133-E50B-F97B-8B24-A21B064E5E99}"/>
              </a:ext>
            </a:extLst>
          </p:cNvPr>
          <p:cNvPicPr>
            <a:picLocks noChangeAspect="1"/>
          </p:cNvPicPr>
          <p:nvPr/>
        </p:nvPicPr>
        <p:blipFill>
          <a:blip r:embed="rId4"/>
          <a:stretch>
            <a:fillRect/>
          </a:stretch>
        </p:blipFill>
        <p:spPr>
          <a:xfrm>
            <a:off x="3344128" y="551577"/>
            <a:ext cx="8800543" cy="4821639"/>
          </a:xfrm>
          <a:prstGeom prst="rect">
            <a:avLst/>
          </a:prstGeom>
        </p:spPr>
      </p:pic>
    </p:spTree>
    <p:extLst>
      <p:ext uri="{BB962C8B-B14F-4D97-AF65-F5344CB8AC3E}">
        <p14:creationId xmlns:p14="http://schemas.microsoft.com/office/powerpoint/2010/main" val="2971760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7511030-848E-6895-173E-762698764B92}"/>
              </a:ext>
            </a:extLst>
          </p:cNvPr>
          <p:cNvSpPr txBox="1"/>
          <p:nvPr/>
        </p:nvSpPr>
        <p:spPr>
          <a:xfrm>
            <a:off x="263352" y="6585371"/>
            <a:ext cx="6336704"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Fuente: INEGI, resultados IV trimestrales de la ENOE</a:t>
            </a:r>
            <a:endParaRPr lang="es-MX" sz="100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A2DAE61A-F171-9DEC-EFBC-8867344B4135}"/>
              </a:ext>
            </a:extLst>
          </p:cNvPr>
          <p:cNvPicPr>
            <a:picLocks noChangeAspect="1"/>
          </p:cNvPicPr>
          <p:nvPr/>
        </p:nvPicPr>
        <p:blipFill rotWithShape="1">
          <a:blip r:embed="rId4"/>
          <a:srcRect l="1604" r="1604"/>
          <a:stretch/>
        </p:blipFill>
        <p:spPr>
          <a:xfrm>
            <a:off x="4223792" y="3717032"/>
            <a:ext cx="7861707" cy="2952328"/>
          </a:xfrm>
          <a:prstGeom prst="rect">
            <a:avLst/>
          </a:prstGeom>
        </p:spPr>
      </p:pic>
      <p:sp>
        <p:nvSpPr>
          <p:cNvPr id="7" name="CuadroTexto 6">
            <a:extLst>
              <a:ext uri="{FF2B5EF4-FFF2-40B4-BE49-F238E27FC236}">
                <a16:creationId xmlns:a16="http://schemas.microsoft.com/office/drawing/2014/main" id="{BEC7A983-8E02-DB0B-DA00-458C2EDAAD96}"/>
              </a:ext>
            </a:extLst>
          </p:cNvPr>
          <p:cNvSpPr txBox="1"/>
          <p:nvPr/>
        </p:nvSpPr>
        <p:spPr>
          <a:xfrm>
            <a:off x="332690" y="4233282"/>
            <a:ext cx="6328321" cy="707886"/>
          </a:xfrm>
          <a:prstGeom prst="rect">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s-ES" sz="2000" b="1" dirty="0">
                <a:solidFill>
                  <a:schemeClr val="bg1"/>
                </a:solidFill>
                <a:latin typeface="Arial" panose="020B0604020202020204" pitchFamily="34" charset="0"/>
                <a:cs typeface="Arial" panose="020B0604020202020204" pitchFamily="34" charset="0"/>
              </a:rPr>
              <a:t>Los de menor salario están empleados en la informalidad.</a:t>
            </a:r>
            <a:endParaRPr lang="es-MX" sz="2000" b="1" dirty="0">
              <a:solidFill>
                <a:schemeClr val="bg1"/>
              </a:solidFill>
            </a:endParaRPr>
          </a:p>
        </p:txBody>
      </p:sp>
      <p:pic>
        <p:nvPicPr>
          <p:cNvPr id="10" name="Imagen 9">
            <a:extLst>
              <a:ext uri="{FF2B5EF4-FFF2-40B4-BE49-F238E27FC236}">
                <a16:creationId xmlns:a16="http://schemas.microsoft.com/office/drawing/2014/main" id="{02060D1A-0491-20EB-466C-4E6877079E0C}"/>
              </a:ext>
            </a:extLst>
          </p:cNvPr>
          <p:cNvPicPr>
            <a:picLocks noChangeAspect="1"/>
          </p:cNvPicPr>
          <p:nvPr/>
        </p:nvPicPr>
        <p:blipFill>
          <a:blip r:embed="rId5"/>
          <a:stretch>
            <a:fillRect/>
          </a:stretch>
        </p:blipFill>
        <p:spPr>
          <a:xfrm>
            <a:off x="4658564" y="116632"/>
            <a:ext cx="7380952" cy="3295238"/>
          </a:xfrm>
          <a:prstGeom prst="rect">
            <a:avLst/>
          </a:prstGeom>
        </p:spPr>
      </p:pic>
      <p:sp>
        <p:nvSpPr>
          <p:cNvPr id="11" name="CuadroTexto 10">
            <a:extLst>
              <a:ext uri="{FF2B5EF4-FFF2-40B4-BE49-F238E27FC236}">
                <a16:creationId xmlns:a16="http://schemas.microsoft.com/office/drawing/2014/main" id="{0DFA9D93-B495-2156-CC90-ACEB4707AC13}"/>
              </a:ext>
            </a:extLst>
          </p:cNvPr>
          <p:cNvSpPr txBox="1"/>
          <p:nvPr/>
        </p:nvSpPr>
        <p:spPr>
          <a:xfrm>
            <a:off x="191344" y="773088"/>
            <a:ext cx="6469668" cy="1015663"/>
          </a:xfrm>
          <a:prstGeom prst="rect">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s-ES" sz="2000" b="1" dirty="0">
                <a:solidFill>
                  <a:schemeClr val="bg1"/>
                </a:solidFill>
                <a:latin typeface="Arial" panose="020B0604020202020204" pitchFamily="34" charset="0"/>
                <a:cs typeface="Arial" panose="020B0604020202020204" pitchFamily="34" charset="0"/>
              </a:rPr>
              <a:t>De acuerdo al nivel de preparación, a menor preparación, mayor número de ocupados en la informalidad. </a:t>
            </a:r>
          </a:p>
        </p:txBody>
      </p:sp>
    </p:spTree>
    <p:extLst>
      <p:ext uri="{BB962C8B-B14F-4D97-AF65-F5344CB8AC3E}">
        <p14:creationId xmlns:p14="http://schemas.microsoft.com/office/powerpoint/2010/main" val="4150786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8E4DE98-3413-ECC4-CBC5-698E75903E96}"/>
              </a:ext>
            </a:extLst>
          </p:cNvPr>
          <p:cNvGraphicFramePr>
            <a:graphicFrameLocks noGrp="1"/>
          </p:cNvGraphicFramePr>
          <p:nvPr>
            <p:extLst>
              <p:ext uri="{D42A27DB-BD31-4B8C-83A1-F6EECF244321}">
                <p14:modId xmlns:p14="http://schemas.microsoft.com/office/powerpoint/2010/main" val="308149427"/>
              </p:ext>
            </p:extLst>
          </p:nvPr>
        </p:nvGraphicFramePr>
        <p:xfrm>
          <a:off x="695400" y="908720"/>
          <a:ext cx="10801199" cy="5586423"/>
        </p:xfrm>
        <a:graphic>
          <a:graphicData uri="http://schemas.openxmlformats.org/drawingml/2006/table">
            <a:tbl>
              <a:tblPr>
                <a:tableStyleId>{125E5076-3810-47DD-B79F-674D7AD40C01}</a:tableStyleId>
              </a:tblPr>
              <a:tblGrid>
                <a:gridCol w="3839226">
                  <a:extLst>
                    <a:ext uri="{9D8B030D-6E8A-4147-A177-3AD203B41FA5}">
                      <a16:colId xmlns:a16="http://schemas.microsoft.com/office/drawing/2014/main" val="2742979501"/>
                    </a:ext>
                  </a:extLst>
                </a:gridCol>
                <a:gridCol w="1919611">
                  <a:extLst>
                    <a:ext uri="{9D8B030D-6E8A-4147-A177-3AD203B41FA5}">
                      <a16:colId xmlns:a16="http://schemas.microsoft.com/office/drawing/2014/main" val="2249620671"/>
                    </a:ext>
                  </a:extLst>
                </a:gridCol>
                <a:gridCol w="1679660">
                  <a:extLst>
                    <a:ext uri="{9D8B030D-6E8A-4147-A177-3AD203B41FA5}">
                      <a16:colId xmlns:a16="http://schemas.microsoft.com/office/drawing/2014/main" val="472929894"/>
                    </a:ext>
                  </a:extLst>
                </a:gridCol>
                <a:gridCol w="1677408">
                  <a:extLst>
                    <a:ext uri="{9D8B030D-6E8A-4147-A177-3AD203B41FA5}">
                      <a16:colId xmlns:a16="http://schemas.microsoft.com/office/drawing/2014/main" val="2702347473"/>
                    </a:ext>
                  </a:extLst>
                </a:gridCol>
                <a:gridCol w="1685294">
                  <a:extLst>
                    <a:ext uri="{9D8B030D-6E8A-4147-A177-3AD203B41FA5}">
                      <a16:colId xmlns:a16="http://schemas.microsoft.com/office/drawing/2014/main" val="2590777324"/>
                    </a:ext>
                  </a:extLst>
                </a:gridCol>
              </a:tblGrid>
              <a:tr h="865273">
                <a:tc>
                  <a:txBody>
                    <a:bodyPr/>
                    <a:lstStyle/>
                    <a:p>
                      <a:pPr algn="ctr" fontAlgn="ctr"/>
                      <a:r>
                        <a:rPr lang="es-MX" sz="1600" b="1" u="none" strike="noStrike" dirty="0">
                          <a:effectLst/>
                          <a:latin typeface="Arial" panose="020B0604020202020204" pitchFamily="34" charset="0"/>
                          <a:cs typeface="Arial" panose="020B0604020202020204" pitchFamily="34" charset="0"/>
                        </a:rPr>
                        <a:t>Sector</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s-MX" sz="1600" b="1" u="none" strike="noStrike" dirty="0">
                          <a:effectLst/>
                          <a:latin typeface="Arial" panose="020B0604020202020204" pitchFamily="34" charset="0"/>
                          <a:cs typeface="Arial" panose="020B0604020202020204" pitchFamily="34" charset="0"/>
                        </a:rPr>
                        <a:t>I Trim. 2021</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s-MX" sz="1600" b="1" u="none" strike="noStrike" dirty="0">
                          <a:effectLst/>
                          <a:latin typeface="Arial" panose="020B0604020202020204" pitchFamily="34" charset="0"/>
                          <a:cs typeface="Arial" panose="020B0604020202020204" pitchFamily="34" charset="0"/>
                        </a:rPr>
                        <a:t>IV Trim. 2022</a:t>
                      </a:r>
                      <a:endParaRPr lang="es-MX"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nn-NO" sz="1600" b="1" u="none" strike="noStrike" dirty="0">
                          <a:effectLst/>
                          <a:latin typeface="Arial" panose="020B0604020202020204" pitchFamily="34" charset="0"/>
                          <a:cs typeface="Arial" panose="020B0604020202020204" pitchFamily="34" charset="0"/>
                        </a:rPr>
                        <a:t>IV Trim. 2022 </a:t>
                      </a:r>
                    </a:p>
                    <a:p>
                      <a:pPr algn="ctr" fontAlgn="ctr"/>
                      <a:r>
                        <a:rPr lang="nn-NO" sz="1600" b="1" u="none" strike="noStrike" dirty="0">
                          <a:effectLst/>
                          <a:latin typeface="Arial" panose="020B0604020202020204" pitchFamily="34" charset="0"/>
                          <a:cs typeface="Arial" panose="020B0604020202020204" pitchFamily="34" charset="0"/>
                        </a:rPr>
                        <a:t>vs I Trim. 2021</a:t>
                      </a:r>
                      <a:endParaRPr lang="nn-NO"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nn-NO" sz="1600" b="1" u="none" strike="noStrike" dirty="0">
                          <a:effectLst/>
                          <a:latin typeface="Arial" panose="020B0604020202020204" pitchFamily="34" charset="0"/>
                          <a:cs typeface="Arial" panose="020B0604020202020204" pitchFamily="34" charset="0"/>
                        </a:rPr>
                        <a:t>IVTrim. 2022 </a:t>
                      </a:r>
                    </a:p>
                    <a:p>
                      <a:pPr algn="ctr" fontAlgn="ctr"/>
                      <a:r>
                        <a:rPr lang="nn-NO" sz="1600" b="1" u="none" strike="noStrike" dirty="0">
                          <a:effectLst/>
                          <a:latin typeface="Arial" panose="020B0604020202020204" pitchFamily="34" charset="0"/>
                          <a:cs typeface="Arial" panose="020B0604020202020204" pitchFamily="34" charset="0"/>
                        </a:rPr>
                        <a:t>vs I Trim. 2021</a:t>
                      </a:r>
                      <a:br>
                        <a:rPr lang="nn-NO" sz="1600" b="1" u="none" strike="noStrike" dirty="0">
                          <a:effectLst/>
                          <a:latin typeface="Arial" panose="020B0604020202020204" pitchFamily="34" charset="0"/>
                          <a:cs typeface="Arial" panose="020B0604020202020204" pitchFamily="34" charset="0"/>
                        </a:rPr>
                      </a:br>
                      <a:r>
                        <a:rPr lang="nn-NO" sz="1600" b="1" u="none" strike="noStrike" dirty="0">
                          <a:effectLst/>
                          <a:latin typeface="Arial" panose="020B0604020202020204" pitchFamily="34" charset="0"/>
                          <a:cs typeface="Arial" panose="020B0604020202020204" pitchFamily="34" charset="0"/>
                        </a:rPr>
                        <a:t>%</a:t>
                      </a:r>
                      <a:endParaRPr lang="nn-NO"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105938048"/>
                  </a:ext>
                </a:extLst>
              </a:tr>
              <a:tr h="288409">
                <a:tc>
                  <a:txBody>
                    <a:bodyPr/>
                    <a:lstStyle/>
                    <a:p>
                      <a:pPr algn="l" fontAlgn="b"/>
                      <a:r>
                        <a:rPr lang="es-MX" sz="1600" b="0" i="0" u="none" strike="noStrike" dirty="0">
                          <a:solidFill>
                            <a:schemeClr val="tx1"/>
                          </a:solidFill>
                          <a:effectLst/>
                          <a:latin typeface="Arial" panose="020B0604020202020204" pitchFamily="34" charset="0"/>
                        </a:rPr>
                        <a:t>  Comercio</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5,949,318</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6,684,695</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735,377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12%</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8719512"/>
                  </a:ext>
                </a:extLst>
              </a:tr>
              <a:tr h="391661">
                <a:tc>
                  <a:txBody>
                    <a:bodyPr/>
                    <a:lstStyle/>
                    <a:p>
                      <a:pPr algn="l" fontAlgn="b"/>
                      <a:r>
                        <a:rPr lang="es-MX" sz="1600" b="0" i="0" u="none" strike="noStrike" dirty="0">
                          <a:solidFill>
                            <a:schemeClr val="tx1"/>
                          </a:solidFill>
                          <a:effectLst/>
                          <a:latin typeface="Arial" panose="020B0604020202020204" pitchFamily="34" charset="0"/>
                        </a:rPr>
                        <a:t>  Servicios diversos</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4,193,317</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4,792,769</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599,452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14%</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0061174"/>
                  </a:ext>
                </a:extLst>
              </a:tr>
              <a:tr h="359276">
                <a:tc>
                  <a:txBody>
                    <a:bodyPr/>
                    <a:lstStyle/>
                    <a:p>
                      <a:pPr algn="l" fontAlgn="b"/>
                      <a:r>
                        <a:rPr lang="es-ES" sz="1600" b="0" i="0" u="none" strike="noStrike" dirty="0">
                          <a:solidFill>
                            <a:schemeClr val="tx1"/>
                          </a:solidFill>
                          <a:effectLst/>
                          <a:latin typeface="Arial" panose="020B0604020202020204" pitchFamily="34" charset="0"/>
                        </a:rPr>
                        <a:t>  Restaurantes y servicios de alojamiento</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2,718,400</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3,290,498</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572,098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21%</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9098920"/>
                  </a:ext>
                </a:extLst>
              </a:tr>
              <a:tr h="504868">
                <a:tc>
                  <a:txBody>
                    <a:bodyPr/>
                    <a:lstStyle/>
                    <a:p>
                      <a:pPr algn="l" fontAlgn="b"/>
                      <a:r>
                        <a:rPr lang="es-ES" sz="1600" b="0" i="0" u="none" strike="noStrike" dirty="0">
                          <a:solidFill>
                            <a:schemeClr val="tx1"/>
                          </a:solidFill>
                          <a:effectLst/>
                          <a:latin typeface="Arial" panose="020B0604020202020204" pitchFamily="34" charset="0"/>
                        </a:rPr>
                        <a:t>  Agricultura, ganadería, silvicultura, caza</a:t>
                      </a:r>
                    </a:p>
                    <a:p>
                      <a:pPr algn="l" fontAlgn="b"/>
                      <a:r>
                        <a:rPr lang="es-ES" sz="1600" b="0" i="0" u="none" strike="noStrike" dirty="0">
                          <a:solidFill>
                            <a:schemeClr val="tx1"/>
                          </a:solidFill>
                          <a:effectLst/>
                          <a:latin typeface="Arial" panose="020B0604020202020204" pitchFamily="34" charset="0"/>
                        </a:rPr>
                        <a:t>  y pesca</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5,544,001</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5,886,873</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342,872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6%</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0551875"/>
                  </a:ext>
                </a:extLst>
              </a:tr>
              <a:tr h="525316">
                <a:tc>
                  <a:txBody>
                    <a:bodyPr/>
                    <a:lstStyle/>
                    <a:p>
                      <a:pPr algn="l" fontAlgn="b"/>
                      <a:r>
                        <a:rPr lang="es-ES" sz="1600" b="0" i="0" u="none" strike="noStrike" dirty="0">
                          <a:solidFill>
                            <a:schemeClr val="tx1"/>
                          </a:solidFill>
                          <a:effectLst/>
                          <a:latin typeface="Arial" panose="020B0604020202020204" pitchFamily="34" charset="0"/>
                        </a:rPr>
                        <a:t>  Servicios profesionales, financieros y</a:t>
                      </a:r>
                    </a:p>
                    <a:p>
                      <a:pPr algn="l" fontAlgn="b"/>
                      <a:r>
                        <a:rPr lang="es-ES" sz="1600" b="0" i="0" u="none" strike="noStrike" dirty="0">
                          <a:solidFill>
                            <a:schemeClr val="tx1"/>
                          </a:solidFill>
                          <a:effectLst/>
                          <a:latin typeface="Arial" panose="020B0604020202020204" pitchFamily="34" charset="0"/>
                        </a:rPr>
                        <a:t>  corporativos</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1,102,970</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1,353,081</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250,111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23%</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1185292"/>
                  </a:ext>
                </a:extLst>
              </a:tr>
              <a:tr h="288409">
                <a:tc>
                  <a:txBody>
                    <a:bodyPr/>
                    <a:lstStyle/>
                    <a:p>
                      <a:pPr algn="l" fontAlgn="b"/>
                      <a:r>
                        <a:rPr lang="es-MX" sz="1600" b="0" i="0" u="none" strike="noStrike" dirty="0">
                          <a:solidFill>
                            <a:schemeClr val="tx1"/>
                          </a:solidFill>
                          <a:effectLst/>
                          <a:latin typeface="Arial" panose="020B0604020202020204" pitchFamily="34" charset="0"/>
                        </a:rPr>
                        <a:t>  Industria manufacturera</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3,371,575</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3,536,744</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165,169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5%</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5402672"/>
                  </a:ext>
                </a:extLst>
              </a:tr>
              <a:tr h="525316">
                <a:tc>
                  <a:txBody>
                    <a:bodyPr/>
                    <a:lstStyle/>
                    <a:p>
                      <a:pPr algn="l" fontAlgn="b"/>
                      <a:r>
                        <a:rPr lang="es-ES" sz="1600" b="0" i="0" u="none" strike="noStrike" dirty="0">
                          <a:solidFill>
                            <a:schemeClr val="tx1"/>
                          </a:solidFill>
                          <a:effectLst/>
                          <a:latin typeface="Arial" panose="020B0604020202020204" pitchFamily="34" charset="0"/>
                        </a:rPr>
                        <a:t>  Transportes, comunicaciones, correo y</a:t>
                      </a:r>
                    </a:p>
                    <a:p>
                      <a:pPr algn="l" fontAlgn="b"/>
                      <a:r>
                        <a:rPr lang="es-ES" sz="1600" b="0" i="0" u="none" strike="noStrike" dirty="0">
                          <a:solidFill>
                            <a:schemeClr val="tx1"/>
                          </a:solidFill>
                          <a:effectLst/>
                          <a:latin typeface="Arial" panose="020B0604020202020204" pitchFamily="34" charset="0"/>
                        </a:rPr>
                        <a:t>  almacenamiento</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1,295,274</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1,388,944</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93,670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7%</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4715765"/>
                  </a:ext>
                </a:extLst>
              </a:tr>
              <a:tr h="288409">
                <a:tc>
                  <a:txBody>
                    <a:bodyPr/>
                    <a:lstStyle/>
                    <a:p>
                      <a:pPr algn="l" fontAlgn="b"/>
                      <a:r>
                        <a:rPr lang="es-MX" sz="1600" b="0" i="0" u="none" strike="noStrike" dirty="0">
                          <a:solidFill>
                            <a:schemeClr val="tx1"/>
                          </a:solidFill>
                          <a:effectLst/>
                          <a:latin typeface="Arial" panose="020B0604020202020204" pitchFamily="34" charset="0"/>
                        </a:rPr>
                        <a:t>  No especificado</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227,404</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309,472</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82,068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36%</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6569160"/>
                  </a:ext>
                </a:extLst>
              </a:tr>
              <a:tr h="288409">
                <a:tc>
                  <a:txBody>
                    <a:bodyPr/>
                    <a:lstStyle/>
                    <a:p>
                      <a:pPr algn="l" fontAlgn="b"/>
                      <a:r>
                        <a:rPr lang="es-MX" sz="1600" b="0" i="0" u="none" strike="noStrike" dirty="0">
                          <a:solidFill>
                            <a:schemeClr val="tx1"/>
                          </a:solidFill>
                          <a:effectLst/>
                          <a:latin typeface="Arial" panose="020B0604020202020204" pitchFamily="34" charset="0"/>
                        </a:rPr>
                        <a:t>  Servicios sociales</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829,223</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910,880</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81,657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10%</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6669489"/>
                  </a:ext>
                </a:extLst>
              </a:tr>
              <a:tr h="288409">
                <a:tc>
                  <a:txBody>
                    <a:bodyPr/>
                    <a:lstStyle/>
                    <a:p>
                      <a:pPr algn="l" fontAlgn="b"/>
                      <a:r>
                        <a:rPr lang="es-MX" sz="1600" b="0" i="0" u="none" strike="noStrike" dirty="0">
                          <a:solidFill>
                            <a:schemeClr val="tx1"/>
                          </a:solidFill>
                          <a:effectLst/>
                          <a:latin typeface="Arial" panose="020B0604020202020204" pitchFamily="34" charset="0"/>
                        </a:rPr>
                        <a:t>  Construcción</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3,450,292</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3,522,572</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72,280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2%</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01937"/>
                  </a:ext>
                </a:extLst>
              </a:tr>
              <a:tr h="288409">
                <a:tc>
                  <a:txBody>
                    <a:bodyPr/>
                    <a:lstStyle/>
                    <a:p>
                      <a:pPr algn="l" fontAlgn="b"/>
                      <a:r>
                        <a:rPr lang="es-ES" sz="1600" b="0" i="0" u="none" strike="noStrike" dirty="0">
                          <a:solidFill>
                            <a:schemeClr val="tx1"/>
                          </a:solidFill>
                          <a:effectLst/>
                          <a:latin typeface="Arial" panose="020B0604020202020204" pitchFamily="34" charset="0"/>
                        </a:rPr>
                        <a:t>  Industria extractiva y electricidad</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46,046</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55,209</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9,163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chemeClr val="tx1"/>
                          </a:solidFill>
                          <a:effectLst/>
                          <a:latin typeface="Arial" panose="020B0604020202020204" pitchFamily="34" charset="0"/>
                        </a:rPr>
                        <a:t>20%</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5095946"/>
                  </a:ext>
                </a:extLst>
              </a:tr>
              <a:tr h="288409">
                <a:tc>
                  <a:txBody>
                    <a:bodyPr/>
                    <a:lstStyle/>
                    <a:p>
                      <a:pPr algn="l" fontAlgn="b"/>
                      <a:r>
                        <a:rPr lang="es-MX" sz="1600" b="0" i="0" u="none" strike="noStrike" dirty="0">
                          <a:solidFill>
                            <a:schemeClr val="tx1"/>
                          </a:solidFill>
                          <a:effectLst/>
                          <a:latin typeface="Arial" panose="020B0604020202020204" pitchFamily="34" charset="0"/>
                        </a:rPr>
                        <a:t>  Gobierno y organismos internacionales</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auto"/>
                      <a:r>
                        <a:rPr lang="es-MX" sz="1600" b="0" i="0" u="none" strike="noStrike" dirty="0">
                          <a:solidFill>
                            <a:schemeClr val="tx1"/>
                          </a:solidFill>
                          <a:effectLst/>
                          <a:latin typeface="Arial" panose="020B0604020202020204" pitchFamily="34" charset="0"/>
                        </a:rPr>
                        <a:t>442,534</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chemeClr val="tx1"/>
                          </a:solidFill>
                          <a:effectLst/>
                          <a:latin typeface="Arial" panose="020B0604020202020204" pitchFamily="34" charset="0"/>
                        </a:rPr>
                        <a:t>425,603</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s-MX" sz="1600" b="0" i="0" u="none" strike="noStrike" dirty="0">
                          <a:solidFill>
                            <a:srgbClr val="FF0000"/>
                          </a:solidFill>
                          <a:effectLst/>
                          <a:latin typeface="Arial" panose="020B0604020202020204" pitchFamily="34" charset="0"/>
                        </a:rPr>
                        <a:t>-16,931 </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600" b="0" i="0" u="none" strike="noStrike" dirty="0">
                          <a:solidFill>
                            <a:srgbClr val="FF0000"/>
                          </a:solidFill>
                          <a:effectLst/>
                          <a:latin typeface="Arial" panose="020B0604020202020204" pitchFamily="34" charset="0"/>
                        </a:rPr>
                        <a:t>-4%</a:t>
                      </a: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46904"/>
                  </a:ext>
                </a:extLst>
              </a:tr>
              <a:tr h="395850">
                <a:tc>
                  <a:txBody>
                    <a:bodyPr/>
                    <a:lstStyle/>
                    <a:p>
                      <a:pPr algn="ctr" fontAlgn="b"/>
                      <a:r>
                        <a:rPr lang="es-MX" sz="1800" b="1" u="none" strike="noStrike" dirty="0">
                          <a:effectLst/>
                          <a:latin typeface="Arial" panose="020B0604020202020204" pitchFamily="34" charset="0"/>
                          <a:cs typeface="Arial" panose="020B0604020202020204" pitchFamily="34" charset="0"/>
                        </a:rPr>
                        <a:t>Total</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s-MX" sz="1800" b="1" u="none" strike="noStrike" dirty="0">
                          <a:effectLst/>
                          <a:latin typeface="Arial" panose="020B0604020202020204" pitchFamily="34" charset="0"/>
                          <a:cs typeface="Arial" panose="020B0604020202020204" pitchFamily="34" charset="0"/>
                        </a:rPr>
                        <a:t>29,170,354</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s-MX" sz="1800" b="1" u="none" strike="noStrike" dirty="0">
                          <a:effectLst/>
                          <a:latin typeface="Arial" panose="020B0604020202020204" pitchFamily="34" charset="0"/>
                          <a:cs typeface="Arial" panose="020B0604020202020204" pitchFamily="34" charset="0"/>
                        </a:rPr>
                        <a:t>32,157,340</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s-MX" sz="1800" b="1" u="none" strike="noStrike" dirty="0">
                          <a:effectLst/>
                          <a:latin typeface="Arial" panose="020B0604020202020204" pitchFamily="34" charset="0"/>
                          <a:cs typeface="Arial" panose="020B0604020202020204" pitchFamily="34" charset="0"/>
                        </a:rPr>
                        <a:t>2,986,986</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s-MX" sz="1800" b="1" u="none" strike="noStrike" dirty="0">
                          <a:effectLst/>
                          <a:latin typeface="Arial" panose="020B0604020202020204" pitchFamily="34" charset="0"/>
                          <a:cs typeface="Arial" panose="020B0604020202020204" pitchFamily="34" charset="0"/>
                        </a:rPr>
                        <a:t>10%</a:t>
                      </a:r>
                      <a:endParaRPr lang="es-MX"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071197991"/>
                  </a:ext>
                </a:extLst>
              </a:tr>
            </a:tbl>
          </a:graphicData>
        </a:graphic>
      </p:graphicFrame>
      <p:sp>
        <p:nvSpPr>
          <p:cNvPr id="3" name="CuadroTexto 2">
            <a:extLst>
              <a:ext uri="{FF2B5EF4-FFF2-40B4-BE49-F238E27FC236}">
                <a16:creationId xmlns:a16="http://schemas.microsoft.com/office/drawing/2014/main" id="{37511030-848E-6895-173E-762698764B92}"/>
              </a:ext>
            </a:extLst>
          </p:cNvPr>
          <p:cNvSpPr txBox="1"/>
          <p:nvPr/>
        </p:nvSpPr>
        <p:spPr>
          <a:xfrm>
            <a:off x="839416" y="6495147"/>
            <a:ext cx="6336704"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Fuente: INEGI, resultados trimestrales de la ENOE</a:t>
            </a:r>
            <a:endParaRPr lang="es-MX" sz="10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23303681-346D-9BCB-7434-47C04A74B3C6}"/>
              </a:ext>
            </a:extLst>
          </p:cNvPr>
          <p:cNvSpPr txBox="1"/>
          <p:nvPr/>
        </p:nvSpPr>
        <p:spPr>
          <a:xfrm>
            <a:off x="227347" y="118373"/>
            <a:ext cx="11737303"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600" b="1" dirty="0">
                <a:latin typeface="Arial" panose="020B0604020202020204" pitchFamily="34" charset="0"/>
                <a:cs typeface="Arial" panose="020B0604020202020204" pitchFamily="34" charset="0"/>
              </a:rPr>
              <a:t>Informalidad Laboral por Sectores</a:t>
            </a:r>
            <a:endParaRPr lang="es-MX"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050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7511030-848E-6895-173E-762698764B92}"/>
              </a:ext>
            </a:extLst>
          </p:cNvPr>
          <p:cNvSpPr txBox="1"/>
          <p:nvPr/>
        </p:nvSpPr>
        <p:spPr>
          <a:xfrm>
            <a:off x="1343472" y="6495147"/>
            <a:ext cx="6336704"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Fuente: INEGI, resultados de la ENOE.  IMSS, diciembre 2022.</a:t>
            </a:r>
            <a:endParaRPr lang="es-MX" sz="1000" dirty="0">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2BA6DE60-2A24-4A72-8AB2-3C876F796CBF}"/>
              </a:ext>
            </a:extLst>
          </p:cNvPr>
          <p:cNvSpPr txBox="1">
            <a:spLocks/>
          </p:cNvSpPr>
          <p:nvPr/>
        </p:nvSpPr>
        <p:spPr>
          <a:xfrm>
            <a:off x="1504578" y="581150"/>
            <a:ext cx="8983910" cy="7596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ES" sz="4000" b="1" dirty="0">
                <a:latin typeface="Arial" panose="020B0604020202020204" pitchFamily="34" charset="0"/>
                <a:cs typeface="Arial" panose="020B0604020202020204" pitchFamily="34" charset="0"/>
              </a:rPr>
              <a:t>Empleadores</a:t>
            </a:r>
            <a:endParaRPr lang="es-MX" sz="40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E5D45FD9-B6F0-DA35-DF8F-A3F453F0B261}"/>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aphicFrame>
        <p:nvGraphicFramePr>
          <p:cNvPr id="4" name="Tabla 4">
            <a:extLst>
              <a:ext uri="{FF2B5EF4-FFF2-40B4-BE49-F238E27FC236}">
                <a16:creationId xmlns:a16="http://schemas.microsoft.com/office/drawing/2014/main" id="{39721189-C353-EEEA-E0A4-B67FE83D90EE}"/>
              </a:ext>
            </a:extLst>
          </p:cNvPr>
          <p:cNvGraphicFramePr>
            <a:graphicFrameLocks noGrp="1"/>
          </p:cNvGraphicFramePr>
          <p:nvPr>
            <p:extLst>
              <p:ext uri="{D42A27DB-BD31-4B8C-83A1-F6EECF244321}">
                <p14:modId xmlns:p14="http://schemas.microsoft.com/office/powerpoint/2010/main" val="713897516"/>
              </p:ext>
            </p:extLst>
          </p:nvPr>
        </p:nvGraphicFramePr>
        <p:xfrm>
          <a:off x="1207840" y="1916832"/>
          <a:ext cx="9865096" cy="3456384"/>
        </p:xfrm>
        <a:graphic>
          <a:graphicData uri="http://schemas.openxmlformats.org/drawingml/2006/table">
            <a:tbl>
              <a:tblPr firstRow="1" bandRow="1">
                <a:effectLst>
                  <a:outerShdw blurRad="50800" dist="38100" dir="2700000" algn="tl" rotWithShape="0">
                    <a:prstClr val="black">
                      <a:alpha val="40000"/>
                    </a:prstClr>
                  </a:outerShdw>
                </a:effectLst>
                <a:tableStyleId>{125E5076-3810-47DD-B79F-674D7AD40C01}</a:tableStyleId>
              </a:tblPr>
              <a:tblGrid>
                <a:gridCol w="2466274">
                  <a:extLst>
                    <a:ext uri="{9D8B030D-6E8A-4147-A177-3AD203B41FA5}">
                      <a16:colId xmlns:a16="http://schemas.microsoft.com/office/drawing/2014/main" val="3425043974"/>
                    </a:ext>
                  </a:extLst>
                </a:gridCol>
                <a:gridCol w="2466274">
                  <a:extLst>
                    <a:ext uri="{9D8B030D-6E8A-4147-A177-3AD203B41FA5}">
                      <a16:colId xmlns:a16="http://schemas.microsoft.com/office/drawing/2014/main" val="2229494344"/>
                    </a:ext>
                  </a:extLst>
                </a:gridCol>
                <a:gridCol w="2466274">
                  <a:extLst>
                    <a:ext uri="{9D8B030D-6E8A-4147-A177-3AD203B41FA5}">
                      <a16:colId xmlns:a16="http://schemas.microsoft.com/office/drawing/2014/main" val="4127904356"/>
                    </a:ext>
                  </a:extLst>
                </a:gridCol>
                <a:gridCol w="2466274">
                  <a:extLst>
                    <a:ext uri="{9D8B030D-6E8A-4147-A177-3AD203B41FA5}">
                      <a16:colId xmlns:a16="http://schemas.microsoft.com/office/drawing/2014/main" val="3827235421"/>
                    </a:ext>
                  </a:extLst>
                </a:gridCol>
              </a:tblGrid>
              <a:tr h="905245">
                <a:tc>
                  <a:txBody>
                    <a:bodyPr/>
                    <a:lstStyle/>
                    <a:p>
                      <a:pPr algn="ctr"/>
                      <a:endParaRPr lang="es-MX" sz="2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algn="ctr"/>
                      <a:r>
                        <a:rPr lang="es-ES" sz="2400" dirty="0">
                          <a:latin typeface="Arial" panose="020B0604020202020204" pitchFamily="34" charset="0"/>
                          <a:cs typeface="Arial" panose="020B0604020202020204" pitchFamily="34" charset="0"/>
                        </a:rPr>
                        <a:t>Abril </a:t>
                      </a:r>
                    </a:p>
                    <a:p>
                      <a:pPr algn="ctr"/>
                      <a:r>
                        <a:rPr lang="es-ES" sz="2400" dirty="0">
                          <a:latin typeface="Arial" panose="020B0604020202020204" pitchFamily="34" charset="0"/>
                          <a:cs typeface="Arial" panose="020B0604020202020204" pitchFamily="34" charset="0"/>
                        </a:rPr>
                        <a:t>2021</a:t>
                      </a:r>
                      <a:endParaRPr lang="es-MX"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algn="ctr"/>
                      <a:r>
                        <a:rPr lang="es-ES" sz="2400" dirty="0">
                          <a:latin typeface="Arial" panose="020B0604020202020204" pitchFamily="34" charset="0"/>
                          <a:cs typeface="Arial" panose="020B0604020202020204" pitchFamily="34" charset="0"/>
                        </a:rPr>
                        <a:t>Diciembre </a:t>
                      </a:r>
                    </a:p>
                    <a:p>
                      <a:pPr algn="ctr"/>
                      <a:r>
                        <a:rPr lang="es-ES" sz="2400" dirty="0">
                          <a:latin typeface="Arial" panose="020B0604020202020204" pitchFamily="34" charset="0"/>
                          <a:cs typeface="Arial" panose="020B0604020202020204" pitchFamily="34" charset="0"/>
                        </a:rPr>
                        <a:t>2022</a:t>
                      </a:r>
                      <a:endParaRPr lang="es-MX"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algn="ctr"/>
                      <a:r>
                        <a:rPr lang="es-ES" sz="2400" dirty="0">
                          <a:latin typeface="Arial" panose="020B0604020202020204" pitchFamily="34" charset="0"/>
                          <a:cs typeface="Arial" panose="020B0604020202020204" pitchFamily="34" charset="0"/>
                        </a:rPr>
                        <a:t>Diferencias</a:t>
                      </a:r>
                      <a:endParaRPr lang="es-MX"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extLst>
                  <a:ext uri="{0D108BD9-81ED-4DB2-BD59-A6C34878D82A}">
                    <a16:rowId xmlns:a16="http://schemas.microsoft.com/office/drawing/2014/main" val="3064642035"/>
                  </a:ext>
                </a:extLst>
              </a:tr>
              <a:tr h="1275569">
                <a:tc>
                  <a:txBody>
                    <a:bodyPr/>
                    <a:lstStyle/>
                    <a:p>
                      <a:pPr algn="l"/>
                      <a:r>
                        <a:rPr lang="es-ES" sz="2000" b="1" dirty="0">
                          <a:latin typeface="Arial" panose="020B0604020202020204" pitchFamily="34" charset="0"/>
                          <a:cs typeface="Arial" panose="020B0604020202020204" pitchFamily="34" charset="0"/>
                        </a:rPr>
                        <a:t>Total Empleadores (INEGI)</a:t>
                      </a:r>
                      <a:endParaRPr lang="es-MX"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algn="ctr"/>
                      <a:r>
                        <a:rPr lang="es-ES" sz="2400" b="1" dirty="0">
                          <a:latin typeface="Arial" panose="020B0604020202020204" pitchFamily="34" charset="0"/>
                          <a:cs typeface="Arial" panose="020B0604020202020204" pitchFamily="34" charset="0"/>
                        </a:rPr>
                        <a:t>2,620,256</a:t>
                      </a:r>
                      <a:endParaRPr lang="es-MX"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algn="ctr" fontAlgn="ctr"/>
                      <a:r>
                        <a:rPr lang="es-MX" sz="2400" b="1" i="0" u="none" strike="noStrike" dirty="0">
                          <a:solidFill>
                            <a:schemeClr val="bg1"/>
                          </a:solidFill>
                          <a:effectLst/>
                          <a:latin typeface="Arial" panose="020B0604020202020204" pitchFamily="34" charset="0"/>
                        </a:rPr>
                        <a:t>2,965,972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algn="ctr"/>
                      <a:r>
                        <a:rPr lang="es-ES" sz="2400" b="1" dirty="0">
                          <a:latin typeface="Arial" panose="020B0604020202020204" pitchFamily="34" charset="0"/>
                          <a:cs typeface="Arial" panose="020B0604020202020204" pitchFamily="34" charset="0"/>
                        </a:rPr>
                        <a:t>345,716</a:t>
                      </a:r>
                      <a:endParaRPr lang="es-MX"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extLst>
                  <a:ext uri="{0D108BD9-81ED-4DB2-BD59-A6C34878D82A}">
                    <a16:rowId xmlns:a16="http://schemas.microsoft.com/office/drawing/2014/main" val="47297715"/>
                  </a:ext>
                </a:extLst>
              </a:tr>
              <a:tr h="1275570">
                <a:tc>
                  <a:txBody>
                    <a:bodyPr/>
                    <a:lstStyle/>
                    <a:p>
                      <a:pPr algn="l"/>
                      <a:r>
                        <a:rPr lang="es-ES" sz="2000" b="1" dirty="0">
                          <a:latin typeface="Arial" panose="020B0604020202020204" pitchFamily="34" charset="0"/>
                          <a:cs typeface="Arial" panose="020B0604020202020204" pitchFamily="34" charset="0"/>
                        </a:rPr>
                        <a:t>Total Empleadores (IMSS)</a:t>
                      </a:r>
                      <a:endParaRPr lang="es-MX" sz="20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MX" sz="2400" b="1" i="0" u="none" strike="noStrike" dirty="0">
                          <a:solidFill>
                            <a:schemeClr val="bg1"/>
                          </a:solidFill>
                          <a:effectLst/>
                          <a:latin typeface="Arial" panose="020B0604020202020204" pitchFamily="34" charset="0"/>
                        </a:rPr>
                        <a:t>1,004,265</a:t>
                      </a:r>
                    </a:p>
                    <a:p>
                      <a:pPr algn="ctr"/>
                      <a:r>
                        <a:rPr lang="es-MX" sz="2400" b="1" dirty="0">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2400" b="1" dirty="0">
                          <a:latin typeface="Arial" panose="020B0604020202020204" pitchFamily="34" charset="0"/>
                          <a:cs typeface="Arial" panose="020B0604020202020204" pitchFamily="34" charset="0"/>
                        </a:rPr>
                        <a:t>1,065,556</a:t>
                      </a:r>
                    </a:p>
                    <a:p>
                      <a:pPr algn="ctr"/>
                      <a:r>
                        <a:rPr lang="es-ES" sz="2400" b="1" dirty="0">
                          <a:latin typeface="Arial" panose="020B0604020202020204" pitchFamily="34" charset="0"/>
                          <a:cs typeface="Arial" panose="020B0604020202020204" pitchFamily="34" charset="0"/>
                        </a:rPr>
                        <a:t>(36%)</a:t>
                      </a:r>
                      <a:endParaRPr lang="es-MX"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tc>
                  <a:txBody>
                    <a:bodyPr/>
                    <a:lstStyle/>
                    <a:p>
                      <a:pPr algn="ctr"/>
                      <a:r>
                        <a:rPr lang="es-MX" sz="2400" b="1" dirty="0">
                          <a:latin typeface="Arial" panose="020B0604020202020204" pitchFamily="34" charset="0"/>
                          <a:cs typeface="Arial" panose="020B0604020202020204" pitchFamily="34" charset="0"/>
                        </a:rPr>
                        <a:t>61,291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6">
                        <a:lumMod val="75000"/>
                      </a:schemeClr>
                    </a:solidFill>
                  </a:tcPr>
                </a:tc>
                <a:extLst>
                  <a:ext uri="{0D108BD9-81ED-4DB2-BD59-A6C34878D82A}">
                    <a16:rowId xmlns:a16="http://schemas.microsoft.com/office/drawing/2014/main" val="1522796295"/>
                  </a:ext>
                </a:extLst>
              </a:tr>
            </a:tbl>
          </a:graphicData>
        </a:graphic>
      </p:graphicFrame>
    </p:spTree>
    <p:extLst>
      <p:ext uri="{BB962C8B-B14F-4D97-AF65-F5344CB8AC3E}">
        <p14:creationId xmlns:p14="http://schemas.microsoft.com/office/powerpoint/2010/main" val="368782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0EF5E67-A668-331C-E38D-C3911C00626C}"/>
              </a:ext>
            </a:extLst>
          </p:cNvPr>
          <p:cNvSpPr txBox="1"/>
          <p:nvPr/>
        </p:nvSpPr>
        <p:spPr>
          <a:xfrm>
            <a:off x="1347288" y="391370"/>
            <a:ext cx="10293328" cy="7078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Empleo en México a Diciembre 2022</a:t>
            </a:r>
            <a:endParaRPr lang="es-MX"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F191114A-0607-5130-2E06-E8C750702F4B}"/>
              </a:ext>
            </a:extLst>
          </p:cNvPr>
          <p:cNvSpPr/>
          <p:nvPr/>
        </p:nvSpPr>
        <p:spPr>
          <a:xfrm>
            <a:off x="1415480" y="3501008"/>
            <a:ext cx="3433508" cy="1401987"/>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i="0" u="none" strike="noStrike" dirty="0">
                <a:effectLst/>
                <a:latin typeface="Arial" panose="020B0604020202020204" pitchFamily="34" charset="0"/>
                <a:cs typeface="Arial" panose="020B0604020202020204" pitchFamily="34" charset="0"/>
              </a:rPr>
              <a:t>21,372,896</a:t>
            </a:r>
            <a:r>
              <a:rPr lang="es-MX" sz="3600" b="1" dirty="0">
                <a:latin typeface="Arial" panose="020B0604020202020204" pitchFamily="34" charset="0"/>
                <a:cs typeface="Arial" panose="020B0604020202020204" pitchFamily="34" charset="0"/>
              </a:rPr>
              <a:t> </a:t>
            </a:r>
            <a:endParaRPr lang="es-MX" sz="3600" b="1" dirty="0">
              <a:solidFill>
                <a:schemeClr val="bg1">
                  <a:lumMod val="95000"/>
                </a:schemeClr>
              </a:solidFill>
              <a:latin typeface="Arial" panose="020B0604020202020204" pitchFamily="34" charset="0"/>
              <a:cs typeface="Arial" panose="020B0604020202020204" pitchFamily="34" charset="0"/>
            </a:endParaRPr>
          </a:p>
        </p:txBody>
      </p:sp>
      <p:sp>
        <p:nvSpPr>
          <p:cNvPr id="10" name="Rectángulo: esquinas redondeadas 9">
            <a:extLst>
              <a:ext uri="{FF2B5EF4-FFF2-40B4-BE49-F238E27FC236}">
                <a16:creationId xmlns:a16="http://schemas.microsoft.com/office/drawing/2014/main" id="{EA2647E8-33EA-2521-45FE-421F37B6E491}"/>
              </a:ext>
            </a:extLst>
          </p:cNvPr>
          <p:cNvSpPr/>
          <p:nvPr/>
        </p:nvSpPr>
        <p:spPr>
          <a:xfrm>
            <a:off x="6655408" y="1850313"/>
            <a:ext cx="4948439" cy="1022934"/>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i="0" dirty="0">
                <a:solidFill>
                  <a:schemeClr val="bg1">
                    <a:lumMod val="95000"/>
                  </a:schemeClr>
                </a:solidFill>
                <a:effectLst/>
                <a:latin typeface="Arial" panose="020B0604020202020204" pitchFamily="34" charset="0"/>
              </a:rPr>
              <a:t>Número total empleados en la informalidad</a:t>
            </a:r>
            <a:endParaRPr lang="es-MX" b="1" dirty="0">
              <a:solidFill>
                <a:schemeClr val="bg1">
                  <a:lumMod val="95000"/>
                </a:schemeClr>
              </a:solidFill>
            </a:endParaRPr>
          </a:p>
        </p:txBody>
      </p:sp>
      <p:sp>
        <p:nvSpPr>
          <p:cNvPr id="11" name="Elipse 10">
            <a:extLst>
              <a:ext uri="{FF2B5EF4-FFF2-40B4-BE49-F238E27FC236}">
                <a16:creationId xmlns:a16="http://schemas.microsoft.com/office/drawing/2014/main" id="{D578933A-2666-BC16-DE63-52C7CF04AE7A}"/>
              </a:ext>
            </a:extLst>
          </p:cNvPr>
          <p:cNvSpPr/>
          <p:nvPr/>
        </p:nvSpPr>
        <p:spPr>
          <a:xfrm>
            <a:off x="7170630" y="3457942"/>
            <a:ext cx="3821913" cy="1399467"/>
          </a:xfrm>
          <a:prstGeom prst="ellips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atin typeface="Arial" panose="020B0604020202020204" pitchFamily="34" charset="0"/>
                <a:cs typeface="Arial" panose="020B0604020202020204" pitchFamily="34" charset="0"/>
              </a:rPr>
              <a:t>31,816,137</a:t>
            </a:r>
            <a:endParaRPr lang="es-MX" sz="2800" b="1"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ACEC5C4F-CA70-4E1B-90DD-C2E5F6411965}"/>
              </a:ext>
            </a:extLst>
          </p:cNvPr>
          <p:cNvSpPr txBox="1"/>
          <p:nvPr/>
        </p:nvSpPr>
        <p:spPr>
          <a:xfrm>
            <a:off x="551384" y="6407750"/>
            <a:ext cx="7704856" cy="261610"/>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rPr>
              <a:t>Fuente: INEGI, resultados de la ENOE e IMSS a diciembre 2022</a:t>
            </a:r>
            <a:endParaRPr lang="es-MX" sz="1100" dirty="0">
              <a:latin typeface="Arial" panose="020B0604020202020204" pitchFamily="34" charset="0"/>
              <a:cs typeface="Arial" panose="020B0604020202020204" pitchFamily="34" charset="0"/>
            </a:endParaRPr>
          </a:p>
        </p:txBody>
      </p:sp>
      <p:sp>
        <p:nvSpPr>
          <p:cNvPr id="3" name="Rectángulo: esquinas redondeadas 2">
            <a:extLst>
              <a:ext uri="{FF2B5EF4-FFF2-40B4-BE49-F238E27FC236}">
                <a16:creationId xmlns:a16="http://schemas.microsoft.com/office/drawing/2014/main" id="{799A063D-B192-CED1-E9BC-289F8D91A39D}"/>
              </a:ext>
            </a:extLst>
          </p:cNvPr>
          <p:cNvSpPr/>
          <p:nvPr/>
        </p:nvSpPr>
        <p:spPr>
          <a:xfrm>
            <a:off x="839416" y="1902954"/>
            <a:ext cx="5112568" cy="1008112"/>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i="0" dirty="0">
                <a:solidFill>
                  <a:schemeClr val="bg1">
                    <a:lumMod val="95000"/>
                  </a:schemeClr>
                </a:solidFill>
                <a:effectLst/>
                <a:latin typeface="Arial" panose="020B0604020202020204" pitchFamily="34" charset="0"/>
              </a:rPr>
              <a:t>Número total empleados en la formalidad (IMSS)</a:t>
            </a:r>
            <a:endParaRPr lang="es-MX" b="1" dirty="0">
              <a:solidFill>
                <a:schemeClr val="bg1">
                  <a:lumMod val="95000"/>
                </a:schemeClr>
              </a:solidFill>
            </a:endParaRPr>
          </a:p>
        </p:txBody>
      </p:sp>
      <p:sp>
        <p:nvSpPr>
          <p:cNvPr id="4" name="Rectángulo: esquinas redondeadas 3">
            <a:extLst>
              <a:ext uri="{FF2B5EF4-FFF2-40B4-BE49-F238E27FC236}">
                <a16:creationId xmlns:a16="http://schemas.microsoft.com/office/drawing/2014/main" id="{FE4B9FBD-56D6-47AB-8AB4-917BABDE0346}"/>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722155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978B9C14-87D9-6480-D893-8FE690B12BDC}"/>
              </a:ext>
            </a:extLst>
          </p:cNvPr>
          <p:cNvSpPr txBox="1"/>
          <p:nvPr/>
        </p:nvSpPr>
        <p:spPr>
          <a:xfrm>
            <a:off x="521522" y="576202"/>
            <a:ext cx="11047086" cy="7078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MX"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Generación de Empleo Formal </a:t>
            </a:r>
          </a:p>
        </p:txBody>
      </p:sp>
      <p:sp>
        <p:nvSpPr>
          <p:cNvPr id="19" name="CuadroTexto 18">
            <a:extLst>
              <a:ext uri="{FF2B5EF4-FFF2-40B4-BE49-F238E27FC236}">
                <a16:creationId xmlns:a16="http://schemas.microsoft.com/office/drawing/2014/main" id="{DD0F4371-DC32-C057-D96A-B58D563CFA82}"/>
              </a:ext>
            </a:extLst>
          </p:cNvPr>
          <p:cNvSpPr txBox="1"/>
          <p:nvPr/>
        </p:nvSpPr>
        <p:spPr>
          <a:xfrm>
            <a:off x="517861" y="1689417"/>
            <a:ext cx="5184575" cy="707886"/>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s-ES" sz="2000" b="1" dirty="0">
                <a:solidFill>
                  <a:schemeClr val="bg1">
                    <a:lumMod val="95000"/>
                  </a:schemeClr>
                </a:solidFill>
                <a:latin typeface="Arial" panose="020B0604020202020204" pitchFamily="34" charset="0"/>
              </a:rPr>
              <a:t>Total de empleos generados en la formalidad en los últimos 3 años</a:t>
            </a:r>
            <a:endParaRPr lang="es-MX" sz="2000" b="1" dirty="0">
              <a:solidFill>
                <a:schemeClr val="bg1">
                  <a:lumMod val="95000"/>
                </a:schemeClr>
              </a:solidFill>
            </a:endParaRPr>
          </a:p>
        </p:txBody>
      </p:sp>
      <p:sp>
        <p:nvSpPr>
          <p:cNvPr id="20" name="Elipse 19">
            <a:extLst>
              <a:ext uri="{FF2B5EF4-FFF2-40B4-BE49-F238E27FC236}">
                <a16:creationId xmlns:a16="http://schemas.microsoft.com/office/drawing/2014/main" id="{FF7A84F8-2B05-16BB-E869-1C41AE3310E5}"/>
              </a:ext>
            </a:extLst>
          </p:cNvPr>
          <p:cNvSpPr/>
          <p:nvPr/>
        </p:nvSpPr>
        <p:spPr>
          <a:xfrm>
            <a:off x="1631504" y="2564904"/>
            <a:ext cx="2808312" cy="864096"/>
          </a:xfrm>
          <a:prstGeom prst="ellipse">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95000"/>
                  </a:schemeClr>
                </a:solidFill>
                <a:latin typeface="Arial" panose="020B0604020202020204" pitchFamily="34" charset="0"/>
                <a:cs typeface="Arial" panose="020B0604020202020204" pitchFamily="34" charset="0"/>
              </a:rPr>
              <a:t>2,312,025</a:t>
            </a:r>
            <a:endParaRPr lang="es-MX" b="1" dirty="0">
              <a:solidFill>
                <a:schemeClr val="bg1">
                  <a:lumMod val="95000"/>
                </a:schemeClr>
              </a:solidFill>
              <a:latin typeface="Arial" panose="020B0604020202020204" pitchFamily="34" charset="0"/>
              <a:cs typeface="Arial" panose="020B0604020202020204" pitchFamily="34" charset="0"/>
            </a:endParaRPr>
          </a:p>
        </p:txBody>
      </p:sp>
      <p:sp>
        <p:nvSpPr>
          <p:cNvPr id="21" name="Elipse 20">
            <a:extLst>
              <a:ext uri="{FF2B5EF4-FFF2-40B4-BE49-F238E27FC236}">
                <a16:creationId xmlns:a16="http://schemas.microsoft.com/office/drawing/2014/main" id="{B1FAE349-B929-B04A-6949-FB747910F676}"/>
              </a:ext>
            </a:extLst>
          </p:cNvPr>
          <p:cNvSpPr/>
          <p:nvPr/>
        </p:nvSpPr>
        <p:spPr>
          <a:xfrm>
            <a:off x="1559496" y="5013177"/>
            <a:ext cx="2952328" cy="853707"/>
          </a:xfrm>
          <a:prstGeom prst="ellipse">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95000"/>
                  </a:schemeClr>
                </a:solidFill>
                <a:latin typeface="Arial" panose="020B0604020202020204" pitchFamily="34" charset="0"/>
                <a:cs typeface="Arial" panose="020B0604020202020204" pitchFamily="34" charset="0"/>
              </a:rPr>
              <a:t>4,668,701</a:t>
            </a:r>
            <a:endParaRPr lang="es-MX" b="1" dirty="0">
              <a:solidFill>
                <a:schemeClr val="bg1">
                  <a:lumMod val="95000"/>
                </a:schemeClr>
              </a:solidFill>
              <a:latin typeface="Arial" panose="020B0604020202020204" pitchFamily="34" charset="0"/>
              <a:cs typeface="Arial" panose="020B0604020202020204" pitchFamily="34" charset="0"/>
            </a:endParaRPr>
          </a:p>
        </p:txBody>
      </p:sp>
      <p:sp>
        <p:nvSpPr>
          <p:cNvPr id="22" name="Signo menos 21">
            <a:extLst>
              <a:ext uri="{FF2B5EF4-FFF2-40B4-BE49-F238E27FC236}">
                <a16:creationId xmlns:a16="http://schemas.microsoft.com/office/drawing/2014/main" id="{A9326C8B-54D1-ACAD-D89F-9BD189E878E2}"/>
              </a:ext>
            </a:extLst>
          </p:cNvPr>
          <p:cNvSpPr/>
          <p:nvPr/>
        </p:nvSpPr>
        <p:spPr>
          <a:xfrm>
            <a:off x="767408" y="3573017"/>
            <a:ext cx="4608512" cy="234485"/>
          </a:xfrm>
          <a:prstGeom prst="mathMinus">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3" name="Rectángulo: esquinas redondeadas 22">
            <a:extLst>
              <a:ext uri="{FF2B5EF4-FFF2-40B4-BE49-F238E27FC236}">
                <a16:creationId xmlns:a16="http://schemas.microsoft.com/office/drawing/2014/main" id="{712AF250-EF0E-8BFD-C621-A47FFA77642A}"/>
              </a:ext>
            </a:extLst>
          </p:cNvPr>
          <p:cNvSpPr/>
          <p:nvPr/>
        </p:nvSpPr>
        <p:spPr>
          <a:xfrm>
            <a:off x="2495600" y="5949280"/>
            <a:ext cx="972107" cy="432048"/>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2000" b="1" dirty="0">
                <a:latin typeface="Arial" panose="020B0604020202020204" pitchFamily="34" charset="0"/>
                <a:cs typeface="Arial" panose="020B0604020202020204" pitchFamily="34" charset="0"/>
              </a:rPr>
              <a:t>0.5</a:t>
            </a:r>
            <a:endParaRPr lang="es-MX" sz="2000" b="1" dirty="0">
              <a:latin typeface="Arial" panose="020B0604020202020204" pitchFamily="34" charset="0"/>
              <a:cs typeface="Arial" panose="020B0604020202020204" pitchFamily="34" charset="0"/>
            </a:endParaRPr>
          </a:p>
        </p:txBody>
      </p:sp>
      <p:sp>
        <p:nvSpPr>
          <p:cNvPr id="24" name="Rectángulo: esquinas redondeadas 23">
            <a:extLst>
              <a:ext uri="{FF2B5EF4-FFF2-40B4-BE49-F238E27FC236}">
                <a16:creationId xmlns:a16="http://schemas.microsoft.com/office/drawing/2014/main" id="{DC85849E-B5AF-A434-E922-01CF871C34D9}"/>
              </a:ext>
            </a:extLst>
          </p:cNvPr>
          <p:cNvSpPr/>
          <p:nvPr/>
        </p:nvSpPr>
        <p:spPr>
          <a:xfrm>
            <a:off x="517862" y="3933057"/>
            <a:ext cx="5184576" cy="954565"/>
          </a:xfrm>
          <a:prstGeom prst="round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chemeClr val="bg1">
                    <a:lumMod val="95000"/>
                  </a:schemeClr>
                </a:solidFill>
                <a:latin typeface="Arial" panose="020B0604020202020204" pitchFamily="34" charset="0"/>
              </a:rPr>
              <a:t>Total de personas que se incorporaron a la PEA  en los últimos 3 años</a:t>
            </a:r>
            <a:endParaRPr lang="es-MX" sz="2000" b="1" dirty="0">
              <a:solidFill>
                <a:schemeClr val="bg1">
                  <a:lumMod val="95000"/>
                </a:schemeClr>
              </a:solidFill>
            </a:endParaRPr>
          </a:p>
        </p:txBody>
      </p:sp>
      <p:sp>
        <p:nvSpPr>
          <p:cNvPr id="25" name="CuadroTexto 24">
            <a:extLst>
              <a:ext uri="{FF2B5EF4-FFF2-40B4-BE49-F238E27FC236}">
                <a16:creationId xmlns:a16="http://schemas.microsoft.com/office/drawing/2014/main" id="{FDAE757C-768E-4932-73E3-5D1A4660D841}"/>
              </a:ext>
            </a:extLst>
          </p:cNvPr>
          <p:cNvSpPr txBox="1"/>
          <p:nvPr/>
        </p:nvSpPr>
        <p:spPr>
          <a:xfrm>
            <a:off x="6600056" y="1700808"/>
            <a:ext cx="5256584" cy="707886"/>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s-ES" sz="2000" b="1" dirty="0">
                <a:solidFill>
                  <a:schemeClr val="bg1">
                    <a:lumMod val="95000"/>
                  </a:schemeClr>
                </a:solidFill>
                <a:latin typeface="Arial" panose="020B0604020202020204" pitchFamily="34" charset="0"/>
              </a:rPr>
              <a:t>Total de empleos generados en la formalidad (IMSS) en los últimos 3 años</a:t>
            </a:r>
            <a:endParaRPr lang="es-MX" sz="2000" b="1" dirty="0">
              <a:solidFill>
                <a:schemeClr val="bg1">
                  <a:lumMod val="95000"/>
                </a:schemeClr>
              </a:solidFill>
            </a:endParaRPr>
          </a:p>
        </p:txBody>
      </p:sp>
      <p:sp>
        <p:nvSpPr>
          <p:cNvPr id="26" name="Elipse 25">
            <a:extLst>
              <a:ext uri="{FF2B5EF4-FFF2-40B4-BE49-F238E27FC236}">
                <a16:creationId xmlns:a16="http://schemas.microsoft.com/office/drawing/2014/main" id="{613732E5-187C-B5B8-5887-B4F1E01057B2}"/>
              </a:ext>
            </a:extLst>
          </p:cNvPr>
          <p:cNvSpPr/>
          <p:nvPr/>
        </p:nvSpPr>
        <p:spPr>
          <a:xfrm>
            <a:off x="7896200" y="2564904"/>
            <a:ext cx="2808312" cy="827631"/>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95000"/>
                  </a:schemeClr>
                </a:solidFill>
                <a:latin typeface="Arial" panose="020B0604020202020204" pitchFamily="34" charset="0"/>
                <a:cs typeface="Arial" panose="020B0604020202020204" pitchFamily="34" charset="0"/>
              </a:rPr>
              <a:t>1,599,164</a:t>
            </a:r>
            <a:endParaRPr lang="es-MX" b="1" dirty="0">
              <a:solidFill>
                <a:schemeClr val="bg1">
                  <a:lumMod val="95000"/>
                </a:schemeClr>
              </a:solidFill>
              <a:latin typeface="Arial" panose="020B0604020202020204" pitchFamily="34" charset="0"/>
              <a:cs typeface="Arial" panose="020B0604020202020204" pitchFamily="34" charset="0"/>
            </a:endParaRPr>
          </a:p>
        </p:txBody>
      </p:sp>
      <p:sp>
        <p:nvSpPr>
          <p:cNvPr id="28" name="Signo menos 27">
            <a:extLst>
              <a:ext uri="{FF2B5EF4-FFF2-40B4-BE49-F238E27FC236}">
                <a16:creationId xmlns:a16="http://schemas.microsoft.com/office/drawing/2014/main" id="{56711E46-4AB5-7D0B-A892-919CF6296E36}"/>
              </a:ext>
            </a:extLst>
          </p:cNvPr>
          <p:cNvSpPr/>
          <p:nvPr/>
        </p:nvSpPr>
        <p:spPr>
          <a:xfrm>
            <a:off x="6744072" y="3584409"/>
            <a:ext cx="4896544" cy="223094"/>
          </a:xfrm>
          <a:prstGeom prst="mathMinus">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0" name="Rectángulo: esquinas redondeadas 29">
            <a:extLst>
              <a:ext uri="{FF2B5EF4-FFF2-40B4-BE49-F238E27FC236}">
                <a16:creationId xmlns:a16="http://schemas.microsoft.com/office/drawing/2014/main" id="{ED9504C5-D1A4-E894-9FA3-95F86CCD65AE}"/>
              </a:ext>
            </a:extLst>
          </p:cNvPr>
          <p:cNvSpPr/>
          <p:nvPr/>
        </p:nvSpPr>
        <p:spPr>
          <a:xfrm>
            <a:off x="6642460" y="3933057"/>
            <a:ext cx="5214180" cy="954565"/>
          </a:xfrm>
          <a:prstGeom prst="round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chemeClr val="bg1">
                    <a:lumMod val="95000"/>
                  </a:schemeClr>
                </a:solidFill>
                <a:latin typeface="Arial" panose="020B0604020202020204" pitchFamily="34" charset="0"/>
              </a:rPr>
              <a:t>Total de personas que se incorporaron a la PEA en los últimos 3 años</a:t>
            </a:r>
            <a:endParaRPr lang="es-MX" sz="2000" b="1" dirty="0">
              <a:solidFill>
                <a:schemeClr val="bg1">
                  <a:lumMod val="95000"/>
                </a:schemeClr>
              </a:solidFill>
            </a:endParaRPr>
          </a:p>
        </p:txBody>
      </p:sp>
      <p:sp>
        <p:nvSpPr>
          <p:cNvPr id="31" name="CuadroTexto 30">
            <a:extLst>
              <a:ext uri="{FF2B5EF4-FFF2-40B4-BE49-F238E27FC236}">
                <a16:creationId xmlns:a16="http://schemas.microsoft.com/office/drawing/2014/main" id="{3CCF0497-9414-E6A6-0ACA-44B5BDA51B11}"/>
              </a:ext>
            </a:extLst>
          </p:cNvPr>
          <p:cNvSpPr txBox="1"/>
          <p:nvPr/>
        </p:nvSpPr>
        <p:spPr>
          <a:xfrm>
            <a:off x="911424" y="6479758"/>
            <a:ext cx="5184576" cy="261610"/>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rPr>
              <a:t>Fuente: INEGI, resultados de la ENOE e IMSS  datos de los últimos 3 años</a:t>
            </a:r>
            <a:endParaRPr lang="es-MX" sz="1100"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0E15FD0A-3CFA-01C8-F0D0-13FA2C04AC2F}"/>
              </a:ext>
            </a:extLst>
          </p:cNvPr>
          <p:cNvSpPr/>
          <p:nvPr/>
        </p:nvSpPr>
        <p:spPr>
          <a:xfrm>
            <a:off x="8544272" y="5013176"/>
            <a:ext cx="2808312" cy="86409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Elipse 2">
            <a:extLst>
              <a:ext uri="{FF2B5EF4-FFF2-40B4-BE49-F238E27FC236}">
                <a16:creationId xmlns:a16="http://schemas.microsoft.com/office/drawing/2014/main" id="{60DA396C-B0E3-BB01-67FD-2A3EB40D7C55}"/>
              </a:ext>
            </a:extLst>
          </p:cNvPr>
          <p:cNvSpPr/>
          <p:nvPr/>
        </p:nvSpPr>
        <p:spPr>
          <a:xfrm>
            <a:off x="7896200" y="5023564"/>
            <a:ext cx="2952328" cy="853708"/>
          </a:xfrm>
          <a:prstGeom prst="ellipse">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95000"/>
                  </a:schemeClr>
                </a:solidFill>
                <a:latin typeface="Arial" panose="020B0604020202020204" pitchFamily="34" charset="0"/>
                <a:cs typeface="Arial" panose="020B0604020202020204" pitchFamily="34" charset="0"/>
              </a:rPr>
              <a:t>4,668,702</a:t>
            </a:r>
            <a:endParaRPr lang="es-MX" b="1" dirty="0">
              <a:solidFill>
                <a:schemeClr val="bg1">
                  <a:lumMod val="95000"/>
                </a:schemeClr>
              </a:solidFill>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E5109042-930F-56F0-05E9-E4AC4A446B05}"/>
              </a:ext>
            </a:extLst>
          </p:cNvPr>
          <p:cNvSpPr/>
          <p:nvPr/>
        </p:nvSpPr>
        <p:spPr>
          <a:xfrm>
            <a:off x="8904314" y="5949280"/>
            <a:ext cx="864094" cy="432048"/>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2000" b="1" dirty="0">
                <a:latin typeface="Arial" panose="020B0604020202020204" pitchFamily="34" charset="0"/>
                <a:cs typeface="Arial" panose="020B0604020202020204" pitchFamily="34" charset="0"/>
              </a:rPr>
              <a:t>0.3</a:t>
            </a:r>
            <a:endParaRPr lang="es-MX"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354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08A1844-823A-5347-7CF8-9BDF214F8BB4}"/>
              </a:ext>
            </a:extLst>
          </p:cNvPr>
          <p:cNvSpPr txBox="1"/>
          <p:nvPr/>
        </p:nvSpPr>
        <p:spPr>
          <a:xfrm>
            <a:off x="2135560" y="3169782"/>
            <a:ext cx="5256584" cy="646331"/>
          </a:xfrm>
          <a:prstGeom prst="rect">
            <a:avLst/>
          </a:prstGeom>
          <a:noFill/>
        </p:spPr>
        <p:txBody>
          <a:bodyPr wrap="square" rtlCol="0">
            <a:spAutoFit/>
          </a:bodyPr>
          <a:lstStyle/>
          <a:p>
            <a:r>
              <a:rPr lang="es-ES" sz="3600" b="1" dirty="0">
                <a:solidFill>
                  <a:srgbClr val="00602B"/>
                </a:solidFill>
                <a:latin typeface="Lucida Sans Unicode" panose="020B0602030504020204" pitchFamily="34" charset="0"/>
                <a:ea typeface="Microsoft JhengHei UI Light" panose="020B0304030504040204" pitchFamily="34" charset="-120"/>
                <a:cs typeface="Lucida Sans Unicode" panose="020B0602030504020204" pitchFamily="34" charset="0"/>
              </a:rPr>
              <a:t> con Seguridad Social</a:t>
            </a:r>
            <a:endParaRPr lang="es-MX" sz="3600" b="1" dirty="0">
              <a:solidFill>
                <a:srgbClr val="00602B"/>
              </a:solidFill>
              <a:latin typeface="Lucida Sans Unicode" panose="020B0602030504020204" pitchFamily="34" charset="0"/>
              <a:ea typeface="Microsoft JhengHei UI Light" panose="020B0304030504040204" pitchFamily="34" charset="-120"/>
              <a:cs typeface="Lucida Sans Unicode" panose="020B0602030504020204" pitchFamily="34" charset="0"/>
            </a:endParaRPr>
          </a:p>
        </p:txBody>
      </p:sp>
      <p:sp>
        <p:nvSpPr>
          <p:cNvPr id="3" name="Rectángulo 2">
            <a:extLst>
              <a:ext uri="{FF2B5EF4-FFF2-40B4-BE49-F238E27FC236}">
                <a16:creationId xmlns:a16="http://schemas.microsoft.com/office/drawing/2014/main" id="{00B6363E-16E7-6110-D4A9-DE0D0F48AE44}"/>
              </a:ext>
            </a:extLst>
          </p:cNvPr>
          <p:cNvSpPr/>
          <p:nvPr/>
        </p:nvSpPr>
        <p:spPr>
          <a:xfrm>
            <a:off x="7248128" y="1124744"/>
            <a:ext cx="2736304" cy="252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53137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Flecha: pentágono 6">
            <a:extLst>
              <a:ext uri="{FF2B5EF4-FFF2-40B4-BE49-F238E27FC236}">
                <a16:creationId xmlns:a16="http://schemas.microsoft.com/office/drawing/2014/main" id="{4A191D65-499D-ACF1-6233-9B908E352CAF}"/>
              </a:ext>
            </a:extLst>
          </p:cNvPr>
          <p:cNvSpPr/>
          <p:nvPr/>
        </p:nvSpPr>
        <p:spPr>
          <a:xfrm>
            <a:off x="263352" y="980728"/>
            <a:ext cx="4320480" cy="2088232"/>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atin typeface="Arial" panose="020B0604020202020204" pitchFamily="34" charset="0"/>
                <a:cs typeface="Arial" panose="020B0604020202020204" pitchFamily="34" charset="0"/>
              </a:rPr>
              <a:t>Informalidad Laboral por Entidad Federativa</a:t>
            </a:r>
            <a:endParaRPr lang="es-MX" sz="2800" b="1"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955404F-7FE8-EF11-89CB-1C81287DE970}"/>
              </a:ext>
            </a:extLst>
          </p:cNvPr>
          <p:cNvSpPr txBox="1"/>
          <p:nvPr/>
        </p:nvSpPr>
        <p:spPr>
          <a:xfrm>
            <a:off x="263352" y="6407750"/>
            <a:ext cx="3816424" cy="261610"/>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rPr>
              <a:t>Fuente: INEGI, resultados trimestrales ENOE </a:t>
            </a:r>
            <a:endParaRPr lang="es-MX" sz="1100" dirty="0">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ABA4DAA9-0470-BE0D-681D-BBF79500F2E5}"/>
              </a:ext>
            </a:extLst>
          </p:cNvPr>
          <p:cNvPicPr>
            <a:picLocks noChangeAspect="1"/>
          </p:cNvPicPr>
          <p:nvPr/>
        </p:nvPicPr>
        <p:blipFill>
          <a:blip r:embed="rId4"/>
          <a:stretch>
            <a:fillRect/>
          </a:stretch>
        </p:blipFill>
        <p:spPr>
          <a:xfrm>
            <a:off x="4799856" y="0"/>
            <a:ext cx="6624736"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19936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2C383B9-A3D6-8C1D-34D1-20FA34B36A75}"/>
              </a:ext>
            </a:extLst>
          </p:cNvPr>
          <p:cNvSpPr txBox="1"/>
          <p:nvPr/>
        </p:nvSpPr>
        <p:spPr>
          <a:xfrm>
            <a:off x="1415480" y="260648"/>
            <a:ext cx="9001000" cy="10772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s-ES" sz="3200" b="1" dirty="0">
                <a:latin typeface="Arial" panose="020B0604020202020204" pitchFamily="34" charset="0"/>
                <a:cs typeface="Arial" panose="020B0604020202020204" pitchFamily="34" charset="0"/>
              </a:rPr>
              <a:t>Otros Indicadores de los Estados con la Tasa de Informalidad más alta y más baja</a:t>
            </a:r>
            <a:endParaRPr lang="es-MX" sz="3200" b="1"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A1A5C854-0F41-DD4F-9920-C0B8FCC8D8D2}"/>
              </a:ext>
            </a:extLst>
          </p:cNvPr>
          <p:cNvSpPr txBox="1"/>
          <p:nvPr/>
        </p:nvSpPr>
        <p:spPr>
          <a:xfrm>
            <a:off x="551384" y="6309320"/>
            <a:ext cx="475252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Fuente: INEGI e IMSS</a:t>
            </a:r>
            <a:endParaRPr lang="es-MX" sz="10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809EC32E-68EA-C3EE-DA9C-73D862006EF9}"/>
              </a:ext>
            </a:extLst>
          </p:cNvPr>
          <p:cNvPicPr>
            <a:picLocks noChangeAspect="1"/>
          </p:cNvPicPr>
          <p:nvPr/>
        </p:nvPicPr>
        <p:blipFill>
          <a:blip r:embed="rId4"/>
          <a:stretch>
            <a:fillRect/>
          </a:stretch>
        </p:blipFill>
        <p:spPr>
          <a:xfrm>
            <a:off x="479376" y="1484784"/>
            <a:ext cx="11161240" cy="3466637"/>
          </a:xfrm>
          <a:prstGeom prst="rect">
            <a:avLst/>
          </a:prstGeom>
          <a:ln>
            <a:noFill/>
          </a:ln>
          <a:effectLst>
            <a:outerShdw blurRad="190500" algn="tl" rotWithShape="0">
              <a:srgbClr val="000000">
                <a:alpha val="70000"/>
              </a:srgbClr>
            </a:outerShdw>
          </a:effectLst>
        </p:spPr>
      </p:pic>
      <p:sp>
        <p:nvSpPr>
          <p:cNvPr id="2" name="Rectángulo: esquinas redondeadas 1">
            <a:extLst>
              <a:ext uri="{FF2B5EF4-FFF2-40B4-BE49-F238E27FC236}">
                <a16:creationId xmlns:a16="http://schemas.microsoft.com/office/drawing/2014/main" id="{A79BB199-62CF-FDC2-B8C5-053F65DDD4BF}"/>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388020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BA4F52-7D58-39A0-6828-28E88DAB806F}"/>
              </a:ext>
            </a:extLst>
          </p:cNvPr>
          <p:cNvSpPr txBox="1"/>
          <p:nvPr/>
        </p:nvSpPr>
        <p:spPr>
          <a:xfrm>
            <a:off x="1631504" y="1916832"/>
            <a:ext cx="8784976"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4800" b="1" dirty="0">
                <a:latin typeface="Arial" panose="020B0604020202020204" pitchFamily="34" charset="0"/>
                <a:cs typeface="Arial" panose="020B0604020202020204" pitchFamily="34" charset="0"/>
              </a:rPr>
              <a:t>3. Investigación</a:t>
            </a:r>
            <a:endParaRPr lang="es-MX" sz="4800" b="1"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85397A8E-0805-9453-5A5B-A0443AFBB337}"/>
              </a:ext>
            </a:extLst>
          </p:cNvPr>
          <p:cNvSpPr txBox="1"/>
          <p:nvPr/>
        </p:nvSpPr>
        <p:spPr>
          <a:xfrm>
            <a:off x="1703512" y="4725144"/>
            <a:ext cx="4176464" cy="461665"/>
          </a:xfrm>
          <a:prstGeom prst="rect">
            <a:avLst/>
          </a:prstGeom>
          <a:noFill/>
        </p:spPr>
        <p:txBody>
          <a:bodyPr wrap="square" rtlCol="0">
            <a:spAutoFit/>
          </a:bodyPr>
          <a:lstStyle/>
          <a:p>
            <a:r>
              <a:rPr lang="es-ES" dirty="0">
                <a:solidFill>
                  <a:schemeClr val="accent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Encuesta AMECH</a:t>
            </a:r>
            <a:endParaRPr lang="es-MX" dirty="0">
              <a:solidFill>
                <a:schemeClr val="accent5"/>
              </a:solidFill>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2B6CD2C5-0170-5297-D502-FD25F914B965}"/>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839340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310027-FB22-7807-807E-EAFA92AC5C1E}"/>
              </a:ext>
            </a:extLst>
          </p:cNvPr>
          <p:cNvSpPr txBox="1"/>
          <p:nvPr/>
        </p:nvSpPr>
        <p:spPr>
          <a:xfrm>
            <a:off x="1631504" y="980728"/>
            <a:ext cx="8568952"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3600" b="1" dirty="0">
                <a:latin typeface="Arial" panose="020B0604020202020204" pitchFamily="34" charset="0"/>
                <a:cs typeface="Arial" panose="020B0604020202020204" pitchFamily="34" charset="0"/>
              </a:rPr>
              <a:t>3. Investigación</a:t>
            </a:r>
            <a:endParaRPr lang="es-MX" sz="3600" b="1" dirty="0">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90210AE1-506A-32BB-E65E-241053A60905}"/>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Rectángulo: esquinas redondeadas 4">
            <a:extLst>
              <a:ext uri="{FF2B5EF4-FFF2-40B4-BE49-F238E27FC236}">
                <a16:creationId xmlns:a16="http://schemas.microsoft.com/office/drawing/2014/main" id="{25AE9C56-1FD2-9693-5AFC-322C3DACEC6C}"/>
              </a:ext>
            </a:extLst>
          </p:cNvPr>
          <p:cNvSpPr/>
          <p:nvPr/>
        </p:nvSpPr>
        <p:spPr>
          <a:xfrm>
            <a:off x="1055440" y="2132856"/>
            <a:ext cx="9761512" cy="3312368"/>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2800">
                <a:solidFill>
                  <a:schemeClr val="bg1"/>
                </a:solidFill>
                <a:latin typeface="Arial" panose="020B0604020202020204" pitchFamily="34" charset="0"/>
                <a:cs typeface="Arial" panose="020B0604020202020204" pitchFamily="34" charset="0"/>
              </a:rPr>
              <a:t>Durante el primer semestre del año 2023 realizamos una investigación para conocer la mezcla de las modalidades de contratación o pago y los principales factores que actualmente generan la informalidad. </a:t>
            </a:r>
            <a:endParaRPr lang="es-MX"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247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310027-FB22-7807-807E-EAFA92AC5C1E}"/>
              </a:ext>
            </a:extLst>
          </p:cNvPr>
          <p:cNvSpPr txBox="1"/>
          <p:nvPr/>
        </p:nvSpPr>
        <p:spPr>
          <a:xfrm>
            <a:off x="1631504" y="476672"/>
            <a:ext cx="856895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2800" b="1" dirty="0">
                <a:latin typeface="Arial" panose="020B0604020202020204" pitchFamily="34" charset="0"/>
                <a:cs typeface="Arial" panose="020B0604020202020204" pitchFamily="34" charset="0"/>
              </a:rPr>
              <a:t>3. Investigación</a:t>
            </a:r>
            <a:endParaRPr lang="es-MX" sz="2800" b="1" dirty="0">
              <a:latin typeface="Arial" panose="020B0604020202020204" pitchFamily="34" charset="0"/>
              <a:cs typeface="Arial" panose="020B0604020202020204" pitchFamily="34" charset="0"/>
            </a:endParaRPr>
          </a:p>
        </p:txBody>
      </p:sp>
      <p:sp>
        <p:nvSpPr>
          <p:cNvPr id="3" name="Rectángulo: esquinas redondeadas 2">
            <a:extLst>
              <a:ext uri="{FF2B5EF4-FFF2-40B4-BE49-F238E27FC236}">
                <a16:creationId xmlns:a16="http://schemas.microsoft.com/office/drawing/2014/main" id="{ED082990-73BD-F0AE-DA78-EAF78CEC64DA}"/>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aphicFrame>
        <p:nvGraphicFramePr>
          <p:cNvPr id="6" name="Gráfico 5">
            <a:extLst>
              <a:ext uri="{FF2B5EF4-FFF2-40B4-BE49-F238E27FC236}">
                <a16:creationId xmlns:a16="http://schemas.microsoft.com/office/drawing/2014/main" id="{D098F6DD-7C33-467C-9233-B2BAE2410CCB}"/>
              </a:ext>
            </a:extLst>
          </p:cNvPr>
          <p:cNvGraphicFramePr>
            <a:graphicFrameLocks/>
          </p:cNvGraphicFramePr>
          <p:nvPr>
            <p:extLst>
              <p:ext uri="{D42A27DB-BD31-4B8C-83A1-F6EECF244321}">
                <p14:modId xmlns:p14="http://schemas.microsoft.com/office/powerpoint/2010/main" val="2833626306"/>
              </p:ext>
            </p:extLst>
          </p:nvPr>
        </p:nvGraphicFramePr>
        <p:xfrm>
          <a:off x="551384" y="1340768"/>
          <a:ext cx="10729192" cy="52565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74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310027-FB22-7807-807E-EAFA92AC5C1E}"/>
              </a:ext>
            </a:extLst>
          </p:cNvPr>
          <p:cNvSpPr txBox="1"/>
          <p:nvPr/>
        </p:nvSpPr>
        <p:spPr>
          <a:xfrm>
            <a:off x="1631504" y="476672"/>
            <a:ext cx="856895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2800" b="1" dirty="0">
                <a:latin typeface="Arial" panose="020B0604020202020204" pitchFamily="34" charset="0"/>
                <a:cs typeface="Arial" panose="020B0604020202020204" pitchFamily="34" charset="0"/>
              </a:rPr>
              <a:t>3. Investigación</a:t>
            </a:r>
            <a:endParaRPr lang="es-MX" sz="2800" b="1" dirty="0">
              <a:latin typeface="Arial" panose="020B0604020202020204" pitchFamily="34" charset="0"/>
              <a:cs typeface="Arial" panose="020B0604020202020204" pitchFamily="34" charset="0"/>
            </a:endParaRPr>
          </a:p>
        </p:txBody>
      </p:sp>
      <p:sp>
        <p:nvSpPr>
          <p:cNvPr id="3" name="Rectángulo: esquinas redondeadas 2">
            <a:extLst>
              <a:ext uri="{FF2B5EF4-FFF2-40B4-BE49-F238E27FC236}">
                <a16:creationId xmlns:a16="http://schemas.microsoft.com/office/drawing/2014/main" id="{ED082990-73BD-F0AE-DA78-EAF78CEC64DA}"/>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5" name="Gráfico 4">
            <a:extLst>
              <a:ext uri="{FF2B5EF4-FFF2-40B4-BE49-F238E27FC236}">
                <a16:creationId xmlns:a16="http://schemas.microsoft.com/office/drawing/2014/main" id="{BA8F6821-9B66-4BDB-B5DC-6ACD30E46D0F}"/>
              </a:ext>
            </a:extLst>
          </p:cNvPr>
          <p:cNvGraphicFramePr>
            <a:graphicFrameLocks/>
          </p:cNvGraphicFramePr>
          <p:nvPr>
            <p:extLst>
              <p:ext uri="{D42A27DB-BD31-4B8C-83A1-F6EECF244321}">
                <p14:modId xmlns:p14="http://schemas.microsoft.com/office/powerpoint/2010/main" val="1965232427"/>
              </p:ext>
            </p:extLst>
          </p:nvPr>
        </p:nvGraphicFramePr>
        <p:xfrm>
          <a:off x="1055440" y="1484784"/>
          <a:ext cx="9937104" cy="49685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351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BA4F52-7D58-39A0-6828-28E88DAB806F}"/>
              </a:ext>
            </a:extLst>
          </p:cNvPr>
          <p:cNvSpPr txBox="1"/>
          <p:nvPr/>
        </p:nvSpPr>
        <p:spPr>
          <a:xfrm>
            <a:off x="1706694" y="548680"/>
            <a:ext cx="8784976"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4800" b="1" dirty="0">
                <a:latin typeface="Arial" panose="020B0604020202020204" pitchFamily="34" charset="0"/>
                <a:cs typeface="Arial" panose="020B0604020202020204" pitchFamily="34" charset="0"/>
              </a:rPr>
              <a:t>3. Investigación</a:t>
            </a:r>
            <a:endParaRPr lang="es-MX" sz="4800" b="1"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BAD11657-1930-16DB-649E-EA62CDD386C8}"/>
              </a:ext>
            </a:extLst>
          </p:cNvPr>
          <p:cNvSpPr txBox="1"/>
          <p:nvPr/>
        </p:nvSpPr>
        <p:spPr>
          <a:xfrm>
            <a:off x="2279576" y="1583214"/>
            <a:ext cx="7992888" cy="53860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es-MX" sz="2900" b="1" i="0" u="none" strike="noStrike" dirty="0">
                <a:solidFill>
                  <a:srgbClr val="000000"/>
                </a:solidFill>
                <a:effectLst/>
                <a:latin typeface="Arial" panose="020B0604020202020204" pitchFamily="34" charset="0"/>
              </a:rPr>
              <a:t>Sugerencias para combatir la Informalidad</a:t>
            </a:r>
            <a:r>
              <a:rPr lang="es-MX" sz="2900" b="1" dirty="0"/>
              <a:t> </a:t>
            </a:r>
          </a:p>
        </p:txBody>
      </p:sp>
      <p:sp>
        <p:nvSpPr>
          <p:cNvPr id="29" name="Rectángulo: esquinas redondeadas 28">
            <a:extLst>
              <a:ext uri="{FF2B5EF4-FFF2-40B4-BE49-F238E27FC236}">
                <a16:creationId xmlns:a16="http://schemas.microsoft.com/office/drawing/2014/main" id="{F452D6EA-8C15-4D74-7689-BBAE8ABAFA38}"/>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CuadroTexto 31">
            <a:extLst>
              <a:ext uri="{FF2B5EF4-FFF2-40B4-BE49-F238E27FC236}">
                <a16:creationId xmlns:a16="http://schemas.microsoft.com/office/drawing/2014/main" id="{2A5E0C15-6FBD-59EB-FE19-D11CC84353CC}"/>
              </a:ext>
            </a:extLst>
          </p:cNvPr>
          <p:cNvSpPr txBox="1"/>
          <p:nvPr/>
        </p:nvSpPr>
        <p:spPr>
          <a:xfrm>
            <a:off x="1163452" y="2276872"/>
            <a:ext cx="9865096" cy="3785652"/>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marL="342900" indent="-342900">
              <a:buFont typeface="Wingdings" panose="05000000000000000000" pitchFamily="2" charset="2"/>
              <a:buChar char="ü"/>
            </a:pPr>
            <a:r>
              <a:rPr lang="es-ES" dirty="0">
                <a:latin typeface="Arial" panose="020B0604020202020204" pitchFamily="34" charset="0"/>
                <a:cs typeface="Arial" panose="020B0604020202020204" pitchFamily="34" charset="0"/>
              </a:rPr>
              <a:t>Seguridad Social Universal.</a:t>
            </a:r>
          </a:p>
          <a:p>
            <a:pPr marL="342900" indent="-342900">
              <a:buFont typeface="Wingdings" panose="05000000000000000000" pitchFamily="2" charset="2"/>
              <a:buChar char="ü"/>
            </a:pPr>
            <a:r>
              <a:rPr lang="es-ES" dirty="0">
                <a:latin typeface="Arial" panose="020B0604020202020204" pitchFamily="34" charset="0"/>
                <a:cs typeface="Arial" panose="020B0604020202020204" pitchFamily="34" charset="0"/>
              </a:rPr>
              <a:t>Reglamentar el Trabajo Temporal.</a:t>
            </a:r>
          </a:p>
          <a:p>
            <a:pPr marL="342900" indent="-342900">
              <a:buFont typeface="Wingdings" panose="05000000000000000000" pitchFamily="2" charset="2"/>
              <a:buChar char="ü"/>
            </a:pPr>
            <a:r>
              <a:rPr lang="es-ES" dirty="0">
                <a:latin typeface="Arial" panose="020B0604020202020204" pitchFamily="34" charset="0"/>
                <a:cs typeface="Arial" panose="020B0604020202020204" pitchFamily="34" charset="0"/>
              </a:rPr>
              <a:t>Más Incentivos al Trabajo Formal.</a:t>
            </a:r>
          </a:p>
          <a:p>
            <a:pPr marL="342900" indent="-342900">
              <a:buFont typeface="Wingdings" panose="05000000000000000000" pitchFamily="2" charset="2"/>
              <a:buChar char="ü"/>
            </a:pPr>
            <a:r>
              <a:rPr lang="es-ES" dirty="0">
                <a:latin typeface="Arial" panose="020B0604020202020204" pitchFamily="34" charset="0"/>
                <a:cs typeface="Arial" panose="020B0604020202020204" pitchFamily="34" charset="0"/>
              </a:rPr>
              <a:t>Disminuir las Cargas e Impuestos.</a:t>
            </a:r>
          </a:p>
          <a:p>
            <a:pPr marL="342900" indent="-342900">
              <a:buFont typeface="Wingdings" panose="05000000000000000000" pitchFamily="2" charset="2"/>
              <a:buChar char="ü"/>
            </a:pPr>
            <a:r>
              <a:rPr lang="es-ES" i="0" u="none" strike="noStrike" dirty="0">
                <a:effectLst/>
                <a:latin typeface="Arial" panose="020B0604020202020204" pitchFamily="34" charset="0"/>
                <a:cs typeface="Arial" panose="020B0604020202020204" pitchFamily="34" charset="0"/>
              </a:rPr>
              <a:t>Comunicar los beneficios que se tienen al tener un empleo formal.</a:t>
            </a:r>
          </a:p>
          <a:p>
            <a:pPr marL="342900" indent="-342900">
              <a:buFont typeface="Wingdings" panose="05000000000000000000" pitchFamily="2" charset="2"/>
              <a:buChar char="ü"/>
            </a:pPr>
            <a:r>
              <a:rPr lang="es-ES" i="0" u="none" strike="noStrike" dirty="0">
                <a:effectLst/>
                <a:latin typeface="Arial" panose="020B0604020202020204" pitchFamily="34" charset="0"/>
              </a:rPr>
              <a:t>Que las cargas sociales sean menores ya que actualmente es muy costoso para el patrón y trabajador pagar las aportaciones sociales.</a:t>
            </a:r>
          </a:p>
          <a:p>
            <a:pPr marL="342900" indent="-342900">
              <a:buFont typeface="Wingdings" panose="05000000000000000000" pitchFamily="2" charset="2"/>
              <a:buChar char="ü"/>
            </a:pPr>
            <a:r>
              <a:rPr lang="es-ES" dirty="0">
                <a:latin typeface="Arial" panose="020B0604020202020204" pitchFamily="34" charset="0"/>
                <a:cs typeface="Arial" panose="020B0604020202020204" pitchFamily="34" charset="0"/>
              </a:rPr>
              <a:t>Eliminar malas prácticas.</a:t>
            </a:r>
          </a:p>
          <a:p>
            <a:pPr marL="342900" indent="-342900">
              <a:buFont typeface="Wingdings" panose="05000000000000000000" pitchFamily="2" charset="2"/>
              <a:buChar char="ü"/>
            </a:pPr>
            <a:r>
              <a:rPr lang="es-ES" sz="2400" i="0" u="none" strike="noStrike" dirty="0">
                <a:effectLst/>
                <a:latin typeface="Arial" panose="020B0604020202020204" pitchFamily="34" charset="0"/>
              </a:rPr>
              <a:t>Mejorar beneficios en los contratos directos.</a:t>
            </a:r>
            <a:r>
              <a:rPr lang="es-ES" dirty="0"/>
              <a:t> </a:t>
            </a:r>
            <a:endParaRPr lang="es-MX" dirty="0"/>
          </a:p>
          <a:p>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946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D4DB4B-2E6A-666A-19D6-0366B7EF8B4D}"/>
              </a:ext>
            </a:extLst>
          </p:cNvPr>
          <p:cNvSpPr txBox="1">
            <a:spLocks/>
          </p:cNvSpPr>
          <p:nvPr/>
        </p:nvSpPr>
        <p:spPr>
          <a:xfrm>
            <a:off x="769015" y="636922"/>
            <a:ext cx="10515600" cy="68761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s-MX" sz="3600" b="1" dirty="0">
                <a:latin typeface="Arial" panose="020B0604020202020204" pitchFamily="34" charset="0"/>
                <a:cs typeface="Arial" panose="020B0604020202020204" pitchFamily="34" charset="0"/>
              </a:rPr>
              <a:t>Formas de pago para evadir impuestos</a:t>
            </a:r>
          </a:p>
        </p:txBody>
      </p:sp>
      <p:sp>
        <p:nvSpPr>
          <p:cNvPr id="4" name="Rectángulo: esquinas redondeadas 3">
            <a:extLst>
              <a:ext uri="{FF2B5EF4-FFF2-40B4-BE49-F238E27FC236}">
                <a16:creationId xmlns:a16="http://schemas.microsoft.com/office/drawing/2014/main" id="{5BDB6F08-241D-AEEF-630F-63A8743C4695}"/>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contenido 2">
            <a:extLst>
              <a:ext uri="{FF2B5EF4-FFF2-40B4-BE49-F238E27FC236}">
                <a16:creationId xmlns:a16="http://schemas.microsoft.com/office/drawing/2014/main" id="{FE4FDBA1-32A4-FF6F-7911-AC007447A598}"/>
              </a:ext>
            </a:extLst>
          </p:cNvPr>
          <p:cNvSpPr txBox="1">
            <a:spLocks/>
          </p:cNvSpPr>
          <p:nvPr/>
        </p:nvSpPr>
        <p:spPr>
          <a:xfrm>
            <a:off x="839416" y="1772816"/>
            <a:ext cx="10515600" cy="4032448"/>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15000"/>
            </a:schemeClr>
          </a:lnRef>
          <a:fillRef idx="1">
            <a:schemeClr val="dk1"/>
          </a:fillRef>
          <a:effectRef idx="0">
            <a:schemeClr val="dk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s-MX" b="1" dirty="0">
                <a:solidFill>
                  <a:schemeClr val="bg2"/>
                </a:solidFill>
                <a:latin typeface="Arial" panose="020B0604020202020204" pitchFamily="34" charset="0"/>
                <a:cs typeface="Arial" panose="020B0604020202020204" pitchFamily="34" charset="0"/>
              </a:rPr>
              <a:t>Las más reportadas (%)</a:t>
            </a:r>
          </a:p>
          <a:p>
            <a:pPr marL="0" indent="0" fontAlgn="auto">
              <a:spcAft>
                <a:spcPts val="0"/>
              </a:spcAft>
              <a:buNone/>
            </a:pPr>
            <a:endParaRPr lang="es-MX" dirty="0">
              <a:solidFill>
                <a:schemeClr val="bg2"/>
              </a:solidFill>
              <a:latin typeface="Arial" panose="020B0604020202020204" pitchFamily="34" charset="0"/>
              <a:cs typeface="Arial" panose="020B0604020202020204" pitchFamily="34" charset="0"/>
            </a:endParaRPr>
          </a:p>
          <a:p>
            <a:pPr marL="914400" lvl="1" indent="-457200" fontAlgn="auto">
              <a:spcAft>
                <a:spcPts val="0"/>
              </a:spcAft>
              <a:buFont typeface="+mj-lt"/>
              <a:buAutoNum type="arabicPeriod"/>
            </a:pPr>
            <a:r>
              <a:rPr lang="es-MX" dirty="0">
                <a:solidFill>
                  <a:schemeClr val="bg2"/>
                </a:solidFill>
                <a:latin typeface="Arial" panose="020B0604020202020204" pitchFamily="34" charset="0"/>
                <a:cs typeface="Arial" panose="020B0604020202020204" pitchFamily="34" charset="0"/>
              </a:rPr>
              <a:t>Honorarios.</a:t>
            </a:r>
          </a:p>
          <a:p>
            <a:pPr marL="914400" lvl="1" indent="-457200" fontAlgn="auto">
              <a:spcAft>
                <a:spcPts val="0"/>
              </a:spcAft>
              <a:buFont typeface="+mj-lt"/>
              <a:buAutoNum type="arabicPeriod"/>
            </a:pPr>
            <a:r>
              <a:rPr lang="es-MX" dirty="0">
                <a:solidFill>
                  <a:schemeClr val="bg2"/>
                </a:solidFill>
                <a:latin typeface="Arial" panose="020B0604020202020204" pitchFamily="34" charset="0"/>
                <a:cs typeface="Arial" panose="020B0604020202020204" pitchFamily="34" charset="0"/>
              </a:rPr>
              <a:t>Pagos por fuera (depósitos en cuenta).</a:t>
            </a:r>
          </a:p>
          <a:p>
            <a:pPr marL="914400" lvl="1" indent="-457200" fontAlgn="auto">
              <a:spcAft>
                <a:spcPts val="0"/>
              </a:spcAft>
              <a:buFont typeface="+mj-lt"/>
              <a:buAutoNum type="arabicPeriod"/>
            </a:pPr>
            <a:r>
              <a:rPr lang="es-MX" dirty="0">
                <a:solidFill>
                  <a:schemeClr val="bg2"/>
                </a:solidFill>
                <a:latin typeface="Arial" panose="020B0604020202020204" pitchFamily="34" charset="0"/>
                <a:cs typeface="Arial" panose="020B0604020202020204" pitchFamily="34" charset="0"/>
              </a:rPr>
              <a:t>Pago como incentivos o en cuentas no nominativas.</a:t>
            </a:r>
          </a:p>
          <a:p>
            <a:pPr marL="914400" lvl="1" indent="-457200" fontAlgn="auto">
              <a:spcAft>
                <a:spcPts val="0"/>
              </a:spcAft>
              <a:buFont typeface="+mj-lt"/>
              <a:buAutoNum type="arabicPeriod"/>
            </a:pPr>
            <a:r>
              <a:rPr lang="es-MX" dirty="0">
                <a:solidFill>
                  <a:schemeClr val="bg2"/>
                </a:solidFill>
                <a:latin typeface="Arial" panose="020B0604020202020204" pitchFamily="34" charset="0"/>
                <a:cs typeface="Arial" panose="020B0604020202020204" pitchFamily="34" charset="0"/>
              </a:rPr>
              <a:t>Pago a través de sindicatos.</a:t>
            </a:r>
          </a:p>
          <a:p>
            <a:pPr marL="914400" lvl="1" indent="-457200" fontAlgn="auto">
              <a:spcAft>
                <a:spcPts val="0"/>
              </a:spcAft>
              <a:buFont typeface="+mj-lt"/>
              <a:buAutoNum type="arabicPeriod"/>
            </a:pPr>
            <a:r>
              <a:rPr lang="es-MX" dirty="0">
                <a:solidFill>
                  <a:schemeClr val="bg2"/>
                </a:solidFill>
                <a:latin typeface="Arial" panose="020B0604020202020204" pitchFamily="34" charset="0"/>
                <a:cs typeface="Arial" panose="020B0604020202020204" pitchFamily="34" charset="0"/>
              </a:rPr>
              <a:t>Pago a través de cooperativas.</a:t>
            </a:r>
          </a:p>
          <a:p>
            <a:pPr marL="914400" lvl="1" indent="-457200" fontAlgn="auto">
              <a:spcAft>
                <a:spcPts val="0"/>
              </a:spcAft>
              <a:buFont typeface="+mj-lt"/>
              <a:buAutoNum type="arabicPeriod"/>
            </a:pPr>
            <a:r>
              <a:rPr lang="es-MX" dirty="0">
                <a:solidFill>
                  <a:schemeClr val="bg2"/>
                </a:solidFill>
                <a:latin typeface="Arial" panose="020B0604020202020204" pitchFamily="34" charset="0"/>
                <a:cs typeface="Arial" panose="020B0604020202020204" pitchFamily="34" charset="0"/>
              </a:rPr>
              <a:t>Pago a través de ahorros para el retiro.</a:t>
            </a:r>
          </a:p>
          <a:p>
            <a:pPr marL="914400" lvl="1" indent="-457200" fontAlgn="auto">
              <a:spcAft>
                <a:spcPts val="0"/>
              </a:spcAft>
              <a:buFont typeface="+mj-lt"/>
              <a:buAutoNum type="arabicPeriod"/>
            </a:pPr>
            <a:r>
              <a:rPr lang="es-MX" dirty="0">
                <a:solidFill>
                  <a:schemeClr val="bg2"/>
                </a:solidFill>
                <a:latin typeface="Arial" panose="020B0604020202020204" pitchFamily="34" charset="0"/>
                <a:cs typeface="Arial" panose="020B0604020202020204" pitchFamily="34" charset="0"/>
              </a:rPr>
              <a:t>Pago como asimilados a salarios.</a:t>
            </a:r>
          </a:p>
          <a:p>
            <a:pPr lvl="1" fontAlgn="auto">
              <a:spcAft>
                <a:spcPts val="0"/>
              </a:spcAft>
            </a:pPr>
            <a:endParaRPr lang="es-MX"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775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184291-8E49-EF7E-A532-343052EC8DC1}"/>
              </a:ext>
            </a:extLst>
          </p:cNvPr>
          <p:cNvSpPr txBox="1">
            <a:spLocks/>
          </p:cNvSpPr>
          <p:nvPr/>
        </p:nvSpPr>
        <p:spPr>
          <a:xfrm>
            <a:off x="839788" y="365125"/>
            <a:ext cx="10515600" cy="5435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s-MX" sz="3600" b="1" dirty="0">
                <a:latin typeface="Arial" panose="020B0604020202020204" pitchFamily="34" charset="0"/>
                <a:cs typeface="Arial" panose="020B0604020202020204" pitchFamily="34" charset="0"/>
              </a:rPr>
              <a:t>Razones por las que se genera la Informalidad</a:t>
            </a:r>
          </a:p>
        </p:txBody>
      </p:sp>
      <p:sp>
        <p:nvSpPr>
          <p:cNvPr id="3" name="Marcador de texto 2">
            <a:extLst>
              <a:ext uri="{FF2B5EF4-FFF2-40B4-BE49-F238E27FC236}">
                <a16:creationId xmlns:a16="http://schemas.microsoft.com/office/drawing/2014/main" id="{AE49472A-BEF8-0BA1-93CA-D856CE936B5D}"/>
              </a:ext>
            </a:extLst>
          </p:cNvPr>
          <p:cNvSpPr txBox="1">
            <a:spLocks/>
          </p:cNvSpPr>
          <p:nvPr/>
        </p:nvSpPr>
        <p:spPr>
          <a:xfrm>
            <a:off x="623392" y="1596976"/>
            <a:ext cx="5302175" cy="823912"/>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s-MX" b="1" dirty="0">
                <a:solidFill>
                  <a:schemeClr val="bg1"/>
                </a:solidFill>
                <a:latin typeface="Arial" panose="020B0604020202020204" pitchFamily="34" charset="0"/>
                <a:cs typeface="Arial" panose="020B0604020202020204" pitchFamily="34" charset="0"/>
              </a:rPr>
              <a:t>Por qué aceptó trabajar en la Informalidad</a:t>
            </a:r>
          </a:p>
        </p:txBody>
      </p:sp>
      <p:sp>
        <p:nvSpPr>
          <p:cNvPr id="4" name="Marcador de contenido 3">
            <a:extLst>
              <a:ext uri="{FF2B5EF4-FFF2-40B4-BE49-F238E27FC236}">
                <a16:creationId xmlns:a16="http://schemas.microsoft.com/office/drawing/2014/main" id="{220C836F-AC81-82E6-E8A0-D99D488DBAB2}"/>
              </a:ext>
            </a:extLst>
          </p:cNvPr>
          <p:cNvSpPr txBox="1">
            <a:spLocks/>
          </p:cNvSpPr>
          <p:nvPr/>
        </p:nvSpPr>
        <p:spPr>
          <a:xfrm>
            <a:off x="623392" y="2505075"/>
            <a:ext cx="5302175" cy="3987800"/>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rabicPeriod"/>
            </a:pPr>
            <a:endParaRPr lang="es-MX" sz="2500" dirty="0">
              <a:solidFill>
                <a:schemeClr val="bg1"/>
              </a:solidFill>
              <a:latin typeface="Arial" panose="020B0604020202020204" pitchFamily="34" charset="0"/>
              <a:cs typeface="Arial" panose="020B0604020202020204" pitchFamily="34" charset="0"/>
            </a:endParaRPr>
          </a:p>
          <a:p>
            <a:pPr marL="457200" indent="-457200" fontAlgn="auto">
              <a:spcAft>
                <a:spcPts val="0"/>
              </a:spcAft>
              <a:buFont typeface="+mj-lt"/>
              <a:buAutoNum type="arabicPeriod"/>
            </a:pPr>
            <a:r>
              <a:rPr lang="es-MX" sz="2500" dirty="0">
                <a:solidFill>
                  <a:schemeClr val="bg1"/>
                </a:solidFill>
                <a:latin typeface="Arial" panose="020B0604020202020204" pitchFamily="34" charset="0"/>
                <a:cs typeface="Arial" panose="020B0604020202020204" pitchFamily="34" charset="0"/>
              </a:rPr>
              <a:t>No encontró trabajo en la formalidad.</a:t>
            </a:r>
          </a:p>
          <a:p>
            <a:pPr marL="457200" indent="-457200" fontAlgn="auto">
              <a:spcAft>
                <a:spcPts val="0"/>
              </a:spcAft>
              <a:buFont typeface="+mj-lt"/>
              <a:buAutoNum type="arabicPeriod"/>
            </a:pPr>
            <a:r>
              <a:rPr lang="es-MX" sz="2500" dirty="0">
                <a:solidFill>
                  <a:schemeClr val="bg1"/>
                </a:solidFill>
                <a:latin typeface="Arial" panose="020B0604020202020204" pitchFamily="34" charset="0"/>
                <a:cs typeface="Arial" panose="020B0604020202020204" pitchFamily="34" charset="0"/>
              </a:rPr>
              <a:t>No lo aceptan en trabajos por falta de estudios o experiencia.</a:t>
            </a:r>
          </a:p>
          <a:p>
            <a:pPr marL="457200" indent="-457200" fontAlgn="auto">
              <a:spcAft>
                <a:spcPts val="0"/>
              </a:spcAft>
              <a:buFont typeface="+mj-lt"/>
              <a:buAutoNum type="arabicPeriod"/>
            </a:pPr>
            <a:r>
              <a:rPr lang="es-MX" sz="2500" dirty="0">
                <a:solidFill>
                  <a:schemeClr val="bg1"/>
                </a:solidFill>
                <a:latin typeface="Arial" panose="020B0604020202020204" pitchFamily="34" charset="0"/>
                <a:cs typeface="Arial" panose="020B0604020202020204" pitchFamily="34" charset="0"/>
              </a:rPr>
              <a:t>Le ofrecen menos sueldo.</a:t>
            </a:r>
          </a:p>
          <a:p>
            <a:pPr marL="457200" indent="-457200" fontAlgn="auto">
              <a:spcAft>
                <a:spcPts val="0"/>
              </a:spcAft>
              <a:buFont typeface="+mj-lt"/>
              <a:buAutoNum type="arabicPeriod"/>
            </a:pPr>
            <a:r>
              <a:rPr lang="es-MX" sz="2500" dirty="0">
                <a:solidFill>
                  <a:schemeClr val="bg1"/>
                </a:solidFill>
                <a:latin typeface="Arial" panose="020B0604020202020204" pitchFamily="34" charset="0"/>
                <a:cs typeface="Arial" panose="020B0604020202020204" pitchFamily="34" charset="0"/>
              </a:rPr>
              <a:t>Sólo le ofrecen trabajo sin IMSS.</a:t>
            </a:r>
          </a:p>
          <a:p>
            <a:pPr marL="0" indent="0" fontAlgn="auto">
              <a:spcAft>
                <a:spcPts val="0"/>
              </a:spcAft>
              <a:buNone/>
            </a:pPr>
            <a:endParaRPr lang="es-MX" sz="2500" dirty="0">
              <a:solidFill>
                <a:schemeClr val="bg1"/>
              </a:solidFill>
              <a:latin typeface="Arial" panose="020B0604020202020204" pitchFamily="34" charset="0"/>
              <a:cs typeface="Arial" panose="020B0604020202020204" pitchFamily="34" charset="0"/>
            </a:endParaRPr>
          </a:p>
        </p:txBody>
      </p:sp>
      <p:sp>
        <p:nvSpPr>
          <p:cNvPr id="5" name="Marcador de texto 4">
            <a:extLst>
              <a:ext uri="{FF2B5EF4-FFF2-40B4-BE49-F238E27FC236}">
                <a16:creationId xmlns:a16="http://schemas.microsoft.com/office/drawing/2014/main" id="{CBD11D04-4602-5DDD-4E47-9D72E08E904B}"/>
              </a:ext>
            </a:extLst>
          </p:cNvPr>
          <p:cNvSpPr txBox="1">
            <a:spLocks/>
          </p:cNvSpPr>
          <p:nvPr/>
        </p:nvSpPr>
        <p:spPr>
          <a:xfrm>
            <a:off x="6456345" y="1551149"/>
            <a:ext cx="5328287" cy="82391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s-MX" b="1" dirty="0">
                <a:solidFill>
                  <a:schemeClr val="bg1"/>
                </a:solidFill>
                <a:latin typeface="Arial" panose="020B0604020202020204" pitchFamily="34" charset="0"/>
                <a:cs typeface="Arial" panose="020B0604020202020204" pitchFamily="34" charset="0"/>
              </a:rPr>
              <a:t>Por qué emplea en la Informalidad</a:t>
            </a:r>
          </a:p>
        </p:txBody>
      </p:sp>
      <p:sp>
        <p:nvSpPr>
          <p:cNvPr id="6" name="Marcador de contenido 5">
            <a:extLst>
              <a:ext uri="{FF2B5EF4-FFF2-40B4-BE49-F238E27FC236}">
                <a16:creationId xmlns:a16="http://schemas.microsoft.com/office/drawing/2014/main" id="{BD5C824B-BA3A-BBCB-0502-13E33D9408C7}"/>
              </a:ext>
            </a:extLst>
          </p:cNvPr>
          <p:cNvSpPr txBox="1">
            <a:spLocks/>
          </p:cNvSpPr>
          <p:nvPr/>
        </p:nvSpPr>
        <p:spPr>
          <a:xfrm>
            <a:off x="6456345" y="2505075"/>
            <a:ext cx="5328287" cy="3987800"/>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rabicPeriod"/>
            </a:pPr>
            <a:endParaRPr lang="es-MX" sz="2500" dirty="0">
              <a:solidFill>
                <a:schemeClr val="bg1"/>
              </a:solidFill>
              <a:latin typeface="Arial" panose="020B0604020202020204" pitchFamily="34" charset="0"/>
              <a:cs typeface="Arial" panose="020B0604020202020204" pitchFamily="34" charset="0"/>
            </a:endParaRPr>
          </a:p>
          <a:p>
            <a:pPr marL="457200" indent="-457200" fontAlgn="auto">
              <a:spcAft>
                <a:spcPts val="0"/>
              </a:spcAft>
              <a:buFont typeface="+mj-lt"/>
              <a:buAutoNum type="arabicPeriod"/>
            </a:pPr>
            <a:r>
              <a:rPr lang="es-MX" sz="2500" dirty="0">
                <a:solidFill>
                  <a:schemeClr val="bg1"/>
                </a:solidFill>
                <a:latin typeface="Arial" panose="020B0604020202020204" pitchFamily="34" charset="0"/>
                <a:cs typeface="Arial" panose="020B0604020202020204" pitchFamily="34" charset="0"/>
              </a:rPr>
              <a:t>Para no pagar impuestos.</a:t>
            </a:r>
          </a:p>
          <a:p>
            <a:pPr marL="457200" indent="-457200" fontAlgn="auto">
              <a:spcAft>
                <a:spcPts val="0"/>
              </a:spcAft>
              <a:buFont typeface="+mj-lt"/>
              <a:buAutoNum type="arabicPeriod"/>
            </a:pPr>
            <a:r>
              <a:rPr lang="es-MX" sz="2500" dirty="0">
                <a:solidFill>
                  <a:schemeClr val="bg1"/>
                </a:solidFill>
                <a:latin typeface="Arial" panose="020B0604020202020204" pitchFamily="34" charset="0"/>
                <a:cs typeface="Arial" panose="020B0604020202020204" pitchFamily="34" charset="0"/>
              </a:rPr>
              <a:t>Para no pagar IMSS.</a:t>
            </a:r>
          </a:p>
          <a:p>
            <a:pPr marL="457200" indent="-457200" fontAlgn="auto">
              <a:spcAft>
                <a:spcPts val="0"/>
              </a:spcAft>
              <a:buFont typeface="+mj-lt"/>
              <a:buAutoNum type="arabicPeriod"/>
            </a:pPr>
            <a:r>
              <a:rPr lang="es-MX" sz="2500" dirty="0">
                <a:solidFill>
                  <a:schemeClr val="bg1"/>
                </a:solidFill>
                <a:latin typeface="Arial" panose="020B0604020202020204" pitchFamily="34" charset="0"/>
                <a:cs typeface="Arial" panose="020B0604020202020204" pitchFamily="34" charset="0"/>
              </a:rPr>
              <a:t>Para evitar el pasivo laboral.</a:t>
            </a:r>
          </a:p>
          <a:p>
            <a:pPr marL="457200" indent="-457200" fontAlgn="auto">
              <a:spcAft>
                <a:spcPts val="0"/>
              </a:spcAft>
              <a:buFont typeface="+mj-lt"/>
              <a:buAutoNum type="arabicPeriod"/>
            </a:pPr>
            <a:r>
              <a:rPr lang="es-MX" sz="2500" dirty="0">
                <a:solidFill>
                  <a:schemeClr val="bg1"/>
                </a:solidFill>
                <a:latin typeface="Arial" panose="020B0604020202020204" pitchFamily="34" charset="0"/>
                <a:cs typeface="Arial" panose="020B0604020202020204" pitchFamily="34" charset="0"/>
              </a:rPr>
              <a:t>Para poder competir en su negocio.</a:t>
            </a:r>
          </a:p>
        </p:txBody>
      </p:sp>
    </p:spTree>
    <p:extLst>
      <p:ext uri="{BB962C8B-B14F-4D97-AF65-F5344CB8AC3E}">
        <p14:creationId xmlns:p14="http://schemas.microsoft.com/office/powerpoint/2010/main" val="910660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BA4F52-7D58-39A0-6828-28E88DAB806F}"/>
              </a:ext>
            </a:extLst>
          </p:cNvPr>
          <p:cNvSpPr txBox="1"/>
          <p:nvPr/>
        </p:nvSpPr>
        <p:spPr>
          <a:xfrm>
            <a:off x="1631504" y="1916832"/>
            <a:ext cx="8784976"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4800" b="1" dirty="0">
                <a:latin typeface="Arial" panose="020B0604020202020204" pitchFamily="34" charset="0"/>
                <a:cs typeface="Arial" panose="020B0604020202020204" pitchFamily="34" charset="0"/>
              </a:rPr>
              <a:t>4. Propuestas</a:t>
            </a:r>
            <a:endParaRPr lang="es-MX" sz="48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56A0609D-F6E0-39E0-6644-AE0C482A75BC}"/>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1706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310027-FB22-7807-807E-EAFA92AC5C1E}"/>
              </a:ext>
            </a:extLst>
          </p:cNvPr>
          <p:cNvSpPr txBox="1"/>
          <p:nvPr/>
        </p:nvSpPr>
        <p:spPr>
          <a:xfrm>
            <a:off x="1631504" y="980728"/>
            <a:ext cx="8568952"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2800" b="1" dirty="0">
                <a:latin typeface="Arial" panose="020B0604020202020204" pitchFamily="34" charset="0"/>
                <a:cs typeface="Arial" panose="020B0604020202020204" pitchFamily="34" charset="0"/>
              </a:rPr>
              <a:t> Objetivo del Estudio</a:t>
            </a:r>
            <a:endParaRPr lang="es-MX" sz="2800" b="1"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73430E67-6F37-0F4A-9304-B7C15477EDF3}"/>
              </a:ext>
            </a:extLst>
          </p:cNvPr>
          <p:cNvSpPr txBox="1"/>
          <p:nvPr/>
        </p:nvSpPr>
        <p:spPr>
          <a:xfrm>
            <a:off x="1739516" y="2360606"/>
            <a:ext cx="8136904" cy="1815882"/>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s-MX" sz="2800" dirty="0">
                <a:latin typeface="Arial" panose="020B0604020202020204" pitchFamily="34" charset="0"/>
                <a:cs typeface="Arial" panose="020B0604020202020204" pitchFamily="34" charset="0"/>
              </a:rPr>
              <a:t>Concientizar sobre el grave problema que tenemos de informalidad laboral y presentar propuestas para fomentar el empleo formal con seguridad social. </a:t>
            </a:r>
          </a:p>
        </p:txBody>
      </p:sp>
      <p:sp>
        <p:nvSpPr>
          <p:cNvPr id="4" name="Rectángulo: esquinas redondeadas 3">
            <a:extLst>
              <a:ext uri="{FF2B5EF4-FFF2-40B4-BE49-F238E27FC236}">
                <a16:creationId xmlns:a16="http://schemas.microsoft.com/office/drawing/2014/main" id="{9BD673AE-6160-DF16-274C-F5E217C665CA}"/>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989558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53587C6-0B0A-896F-591F-92FA4D5A9E8C}"/>
              </a:ext>
            </a:extLst>
          </p:cNvPr>
          <p:cNvSpPr txBox="1"/>
          <p:nvPr/>
        </p:nvSpPr>
        <p:spPr>
          <a:xfrm>
            <a:off x="1091444" y="260648"/>
            <a:ext cx="10009112"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3200" b="1" dirty="0">
                <a:latin typeface="Arial" panose="020B0604020202020204" pitchFamily="34" charset="0"/>
                <a:cs typeface="Arial" panose="020B0604020202020204" pitchFamily="34" charset="0"/>
              </a:rPr>
              <a:t>4. Propuestas</a:t>
            </a:r>
            <a:endParaRPr lang="es-MX" sz="3200" b="1" dirty="0">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FBA1F634-80A8-DCFB-CD79-A963D5B0271A}"/>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573757E8-4410-4382-4B85-93F48038882F}"/>
              </a:ext>
            </a:extLst>
          </p:cNvPr>
          <p:cNvSpPr txBox="1"/>
          <p:nvPr/>
        </p:nvSpPr>
        <p:spPr>
          <a:xfrm>
            <a:off x="551384" y="1031750"/>
            <a:ext cx="11305256" cy="5262979"/>
          </a:xfrm>
          <a:prstGeom prst="rect">
            <a:avLst/>
          </a:prstGeom>
          <a:solidFill>
            <a:schemeClr val="tx1">
              <a:lumMod val="75000"/>
              <a:lumOff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15000"/>
            </a:schemeClr>
          </a:lnRef>
          <a:fillRef idx="1">
            <a:schemeClr val="dk1"/>
          </a:fillRef>
          <a:effectRef idx="0">
            <a:schemeClr val="dk1"/>
          </a:effectRef>
          <a:fontRef idx="minor">
            <a:schemeClr val="lt1"/>
          </a:fontRef>
        </p:style>
        <p:txBody>
          <a:bodyPr wrap="square" rtlCol="0" anchor="ctr">
            <a:spAutoFit/>
          </a:bodyPr>
          <a:lstStyle/>
          <a:p>
            <a:r>
              <a:rPr lang="es-MX" dirty="0">
                <a:latin typeface="Arial" panose="020B0604020202020204" pitchFamily="34" charset="0"/>
                <a:cs typeface="Arial" panose="020B0604020202020204" pitchFamily="34" charset="0"/>
              </a:rPr>
              <a:t>Lo único que genera empleo formal es la inversión. Para que se incremente la inversión a por lo menos una tercera parte del PIB anual y así generar más de 1,750,000 empleos por año, necesitamos 4 principios elementales:</a:t>
            </a:r>
          </a:p>
          <a:p>
            <a:endParaRPr lang="es-MX" dirty="0">
              <a:latin typeface="Arial" panose="020B0604020202020204" pitchFamily="34" charset="0"/>
              <a:cs typeface="Arial" panose="020B0604020202020204" pitchFamily="34" charset="0"/>
            </a:endParaRPr>
          </a:p>
          <a:p>
            <a:pPr marL="457200" indent="-457200">
              <a:buFont typeface="+mj-lt"/>
              <a:buAutoNum type="arabicPeriod"/>
            </a:pPr>
            <a:r>
              <a:rPr lang="es-MX" dirty="0">
                <a:latin typeface="Arial" panose="020B0604020202020204" pitchFamily="34" charset="0"/>
                <a:cs typeface="Arial" panose="020B0604020202020204" pitchFamily="34" charset="0"/>
              </a:rPr>
              <a:t> Incentivar la Inversión con planes muy competitivos en materia fiscal,  apoyo del Gobierno e infraestructura.</a:t>
            </a:r>
          </a:p>
          <a:p>
            <a:pPr marL="457200" indent="-457200">
              <a:buFont typeface="+mj-lt"/>
              <a:buAutoNum type="arabicPeriod"/>
            </a:pPr>
            <a:r>
              <a:rPr lang="es-MX" dirty="0">
                <a:latin typeface="Arial" panose="020B0604020202020204" pitchFamily="34" charset="0"/>
                <a:cs typeface="Arial" panose="020B0604020202020204" pitchFamily="34" charset="0"/>
              </a:rPr>
              <a:t>Generar certidumbre sobre la inversión a largo plazo.</a:t>
            </a:r>
          </a:p>
          <a:p>
            <a:pPr marL="457200" indent="-457200">
              <a:buFont typeface="+mj-lt"/>
              <a:buAutoNum type="arabicPeriod"/>
            </a:pPr>
            <a:r>
              <a:rPr lang="es-MX" dirty="0">
                <a:latin typeface="Arial" panose="020B0604020202020204" pitchFamily="34" charset="0"/>
                <a:cs typeface="Arial" panose="020B0604020202020204" pitchFamily="34" charset="0"/>
              </a:rPr>
              <a:t>Promover con leyes y reglamentos la contratación flexible del personal, siempre y cuando quede garantizada la seguridad social en todo el país.</a:t>
            </a:r>
          </a:p>
          <a:p>
            <a:pPr marL="457200" indent="-457200">
              <a:buFont typeface="+mj-lt"/>
              <a:buAutoNum type="arabicPeriod"/>
            </a:pPr>
            <a:r>
              <a:rPr lang="es-MX" dirty="0">
                <a:latin typeface="Arial" panose="020B0604020202020204" pitchFamily="34" charset="0"/>
                <a:cs typeface="Arial" panose="020B0604020202020204" pitchFamily="34" charset="0"/>
              </a:rPr>
              <a:t>Incrementar las habilidades, conocimientos y experiencia del Talento.</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A continuación, las propuestas generales y por sectores, destacando una nueva modalidad para todo el personal eventual.</a:t>
            </a:r>
          </a:p>
          <a:p>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710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442DE-0234-326F-46FD-99DDCD73DE6B}"/>
              </a:ext>
            </a:extLst>
          </p:cNvPr>
          <p:cNvSpPr txBox="1">
            <a:spLocks/>
          </p:cNvSpPr>
          <p:nvPr/>
        </p:nvSpPr>
        <p:spPr>
          <a:xfrm>
            <a:off x="1703512" y="260648"/>
            <a:ext cx="8568952" cy="457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3600" b="1" dirty="0">
                <a:latin typeface="Arial" panose="020B0604020202020204" pitchFamily="34" charset="0"/>
                <a:cs typeface="Arial" panose="020B0604020202020204" pitchFamily="34" charset="0"/>
              </a:rPr>
              <a:t>4.1 Propuestas Generales</a:t>
            </a:r>
          </a:p>
        </p:txBody>
      </p:sp>
      <p:sp>
        <p:nvSpPr>
          <p:cNvPr id="4" name="Rectángulo: esquinas redondeadas 3">
            <a:extLst>
              <a:ext uri="{FF2B5EF4-FFF2-40B4-BE49-F238E27FC236}">
                <a16:creationId xmlns:a16="http://schemas.microsoft.com/office/drawing/2014/main" id="{A73361FB-E3FD-A1DD-6309-4830B7C6E9BA}"/>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5" name="Diagrama 4">
            <a:extLst>
              <a:ext uri="{FF2B5EF4-FFF2-40B4-BE49-F238E27FC236}">
                <a16:creationId xmlns:a16="http://schemas.microsoft.com/office/drawing/2014/main" id="{350A74A3-A318-519C-92B3-75203BC1D1CA}"/>
              </a:ext>
            </a:extLst>
          </p:cNvPr>
          <p:cNvGraphicFramePr/>
          <p:nvPr>
            <p:extLst>
              <p:ext uri="{D42A27DB-BD31-4B8C-83A1-F6EECF244321}">
                <p14:modId xmlns:p14="http://schemas.microsoft.com/office/powerpoint/2010/main" val="1418122471"/>
              </p:ext>
            </p:extLst>
          </p:nvPr>
        </p:nvGraphicFramePr>
        <p:xfrm>
          <a:off x="407368" y="980728"/>
          <a:ext cx="11305256" cy="5616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859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67782-F22C-165A-4B32-46B66EE7EB3C}"/>
              </a:ext>
            </a:extLst>
          </p:cNvPr>
          <p:cNvSpPr txBox="1">
            <a:spLocks/>
          </p:cNvSpPr>
          <p:nvPr/>
        </p:nvSpPr>
        <p:spPr>
          <a:xfrm>
            <a:off x="1703512" y="260648"/>
            <a:ext cx="8352928" cy="64249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3600" b="1" dirty="0">
                <a:latin typeface="Arial" panose="020B0604020202020204" pitchFamily="34" charset="0"/>
                <a:cs typeface="Arial" panose="020B0604020202020204" pitchFamily="34" charset="0"/>
              </a:rPr>
              <a:t>4.2 Propuesta por Sector</a:t>
            </a:r>
          </a:p>
        </p:txBody>
      </p:sp>
      <p:sp>
        <p:nvSpPr>
          <p:cNvPr id="3" name="Marcador de contenido 3">
            <a:extLst>
              <a:ext uri="{FF2B5EF4-FFF2-40B4-BE49-F238E27FC236}">
                <a16:creationId xmlns:a16="http://schemas.microsoft.com/office/drawing/2014/main" id="{A9BFD381-FCB1-2938-5DA7-C42B6C35A594}"/>
              </a:ext>
            </a:extLst>
          </p:cNvPr>
          <p:cNvSpPr txBox="1">
            <a:spLocks/>
          </p:cNvSpPr>
          <p:nvPr/>
        </p:nvSpPr>
        <p:spPr>
          <a:xfrm>
            <a:off x="335360" y="2199282"/>
            <a:ext cx="6276528" cy="4398070"/>
          </a:xfrm>
          <a:prstGeom prst="rect">
            <a:avLst/>
          </a:prstGeom>
          <a:solidFill>
            <a:schemeClr val="accent5">
              <a:lumMod val="40000"/>
              <a:lumOff val="60000"/>
            </a:schemeClr>
          </a:solidFill>
          <a:ln>
            <a:solidFill>
              <a:schemeClr val="accent5">
                <a:lumMod val="75000"/>
              </a:schemeClr>
            </a:solidFill>
          </a:ln>
          <a:effectLst/>
        </p:spPr>
        <p:style>
          <a:lnRef idx="3">
            <a:schemeClr val="lt1"/>
          </a:lnRef>
          <a:fillRef idx="1">
            <a:schemeClr val="accent1"/>
          </a:fillRef>
          <a:effectRef idx="1">
            <a:schemeClr val="accent1"/>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s-MX" sz="1800" dirty="0">
              <a:latin typeface="Arial" panose="020B0604020202020204" pitchFamily="34" charset="0"/>
              <a:cs typeface="Arial" panose="020B0604020202020204" pitchFamily="34" charset="0"/>
            </a:endParaRPr>
          </a:p>
          <a:p>
            <a:r>
              <a:rPr lang="es-MX" sz="1800" dirty="0">
                <a:latin typeface="Arial" panose="020B0604020202020204" pitchFamily="34" charset="0"/>
                <a:cs typeface="Arial" panose="020B0604020202020204" pitchFamily="34" charset="0"/>
              </a:rPr>
              <a:t>Todos los empleados que trabajen en un mismo lugar o centro de trabajo más de 12 meses en 18 se consideran permanentes, aun cuando hayan trabajado para diferentes patrones.</a:t>
            </a:r>
          </a:p>
          <a:p>
            <a:endParaRPr lang="es-MX" sz="1800" dirty="0">
              <a:latin typeface="Arial" panose="020B0604020202020204" pitchFamily="34" charset="0"/>
              <a:cs typeface="Arial" panose="020B0604020202020204" pitchFamily="34" charset="0"/>
            </a:endParaRPr>
          </a:p>
          <a:p>
            <a:r>
              <a:rPr lang="es-MX" sz="1800" dirty="0">
                <a:latin typeface="Arial" panose="020B0604020202020204" pitchFamily="34" charset="0"/>
                <a:cs typeface="Arial" panose="020B0604020202020204" pitchFamily="34" charset="0"/>
              </a:rPr>
              <a:t>La contratación de trabajadores eventuales puede hacerse en forma directa, en el registro patronal de la empresa productora.</a:t>
            </a:r>
          </a:p>
          <a:p>
            <a:pPr marL="0" indent="0">
              <a:buNone/>
            </a:pPr>
            <a:r>
              <a:rPr lang="es-MX" sz="1800" dirty="0">
                <a:latin typeface="Arial" panose="020B0604020202020204" pitchFamily="34" charset="0"/>
                <a:cs typeface="Arial" panose="020B0604020202020204" pitchFamily="34" charset="0"/>
              </a:rPr>
              <a:t> </a:t>
            </a:r>
          </a:p>
          <a:p>
            <a:r>
              <a:rPr lang="es-MX" sz="1800" dirty="0">
                <a:latin typeface="Arial" panose="020B0604020202020204" pitchFamily="34" charset="0"/>
                <a:cs typeface="Arial" panose="020B0604020202020204" pitchFamily="34" charset="0"/>
              </a:rPr>
              <a:t>Tratándose de Servicios u Obras Especializadas, que no son parte de la Actividad Preponderante y que no son parte del Objeto Social, pueden subcontratarse a través de una empresa que tenga la especialidad y cuente con el REPSE correspondiente.</a:t>
            </a:r>
          </a:p>
          <a:p>
            <a:pPr fontAlgn="auto">
              <a:lnSpc>
                <a:spcPct val="120000"/>
              </a:lnSpc>
              <a:spcAft>
                <a:spcPts val="0"/>
              </a:spcAft>
            </a:pPr>
            <a:endParaRPr lang="es-MX" sz="1700" dirty="0">
              <a:latin typeface="Arial" panose="020B0604020202020204" pitchFamily="34" charset="0"/>
              <a:cs typeface="Arial" panose="020B0604020202020204" pitchFamily="34" charset="0"/>
            </a:endParaRPr>
          </a:p>
        </p:txBody>
      </p:sp>
      <p:sp>
        <p:nvSpPr>
          <p:cNvPr id="4" name="Marcador de texto 2">
            <a:extLst>
              <a:ext uri="{FF2B5EF4-FFF2-40B4-BE49-F238E27FC236}">
                <a16:creationId xmlns:a16="http://schemas.microsoft.com/office/drawing/2014/main" id="{6E503D67-9E7A-92D9-0F29-660C5A7E69D3}"/>
              </a:ext>
            </a:extLst>
          </p:cNvPr>
          <p:cNvSpPr txBox="1">
            <a:spLocks/>
          </p:cNvSpPr>
          <p:nvPr/>
        </p:nvSpPr>
        <p:spPr>
          <a:xfrm>
            <a:off x="335360" y="1556792"/>
            <a:ext cx="6348536" cy="642491"/>
          </a:xfrm>
          <a:prstGeom prst="rect">
            <a:avLst/>
          </a:prstGeom>
          <a:solidFill>
            <a:schemeClr val="accent5">
              <a:lumMod val="75000"/>
            </a:schemeClr>
          </a:solidFill>
          <a:ln>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2800" b="1" dirty="0">
                <a:solidFill>
                  <a:schemeClr val="bg2"/>
                </a:solidFill>
                <a:latin typeface="Arial" panose="020B0604020202020204" pitchFamily="34" charset="0"/>
                <a:cs typeface="Arial" panose="020B0604020202020204" pitchFamily="34" charset="0"/>
              </a:rPr>
              <a:t>LINEAMIENTOS</a:t>
            </a:r>
          </a:p>
        </p:txBody>
      </p:sp>
      <p:sp>
        <p:nvSpPr>
          <p:cNvPr id="5" name="CuadroTexto 4">
            <a:extLst>
              <a:ext uri="{FF2B5EF4-FFF2-40B4-BE49-F238E27FC236}">
                <a16:creationId xmlns:a16="http://schemas.microsoft.com/office/drawing/2014/main" id="{C11DFB8F-E83E-3163-3808-82888609E5D4}"/>
              </a:ext>
            </a:extLst>
          </p:cNvPr>
          <p:cNvSpPr txBox="1"/>
          <p:nvPr/>
        </p:nvSpPr>
        <p:spPr>
          <a:xfrm>
            <a:off x="1703515" y="928384"/>
            <a:ext cx="8496941" cy="5232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ctr"/>
            <a:r>
              <a:rPr lang="es-MX" sz="2800" b="1" dirty="0">
                <a:latin typeface="Arial" panose="020B0604020202020204" pitchFamily="34" charset="0"/>
                <a:cs typeface="Arial" panose="020B0604020202020204" pitchFamily="34" charset="0"/>
              </a:rPr>
              <a:t>SECTOR DE LA TRANSFORMACIÓN </a:t>
            </a:r>
            <a:endParaRPr lang="es-MX" sz="2800" dirty="0"/>
          </a:p>
        </p:txBody>
      </p:sp>
      <p:sp>
        <p:nvSpPr>
          <p:cNvPr id="6" name="Marcador de contenido 5">
            <a:extLst>
              <a:ext uri="{FF2B5EF4-FFF2-40B4-BE49-F238E27FC236}">
                <a16:creationId xmlns:a16="http://schemas.microsoft.com/office/drawing/2014/main" id="{66753B09-C22D-F0DE-2DC7-197A0E095A77}"/>
              </a:ext>
            </a:extLst>
          </p:cNvPr>
          <p:cNvSpPr txBox="1">
            <a:spLocks/>
          </p:cNvSpPr>
          <p:nvPr/>
        </p:nvSpPr>
        <p:spPr>
          <a:xfrm>
            <a:off x="6888088" y="2199282"/>
            <a:ext cx="5040560" cy="4442694"/>
          </a:xfrm>
          <a:prstGeom prst="rect">
            <a:avLst/>
          </a:prstGeom>
          <a:solidFill>
            <a:srgbClr val="FF7C80"/>
          </a:solidFill>
          <a:ln>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endParaRPr lang="es-MX" sz="2000" dirty="0">
              <a:latin typeface="Arial" panose="020B0604020202020204" pitchFamily="34" charset="0"/>
              <a:cs typeface="Arial" panose="020B0604020202020204" pitchFamily="34" charset="0"/>
            </a:endParaRPr>
          </a:p>
          <a:p>
            <a:r>
              <a:rPr lang="es-MX" sz="1800" dirty="0">
                <a:latin typeface="Arial" panose="020B0604020202020204" pitchFamily="34" charset="0"/>
                <a:cs typeface="Arial" panose="020B0604020202020204" pitchFamily="34" charset="0"/>
              </a:rPr>
              <a:t>El corte de antigüedad para evadir la generación del pasivo laboral.</a:t>
            </a:r>
          </a:p>
          <a:p>
            <a:endParaRPr lang="es-MX" sz="1800" dirty="0">
              <a:latin typeface="Arial" panose="020B0604020202020204" pitchFamily="34" charset="0"/>
              <a:cs typeface="Arial" panose="020B0604020202020204" pitchFamily="34" charset="0"/>
            </a:endParaRPr>
          </a:p>
          <a:p>
            <a:r>
              <a:rPr lang="es-MX" sz="1800" dirty="0">
                <a:latin typeface="Arial" panose="020B0604020202020204" pitchFamily="34" charset="0"/>
                <a:cs typeface="Arial" panose="020B0604020202020204" pitchFamily="34" charset="0"/>
              </a:rPr>
              <a:t>Bajas del Personal cuando la fábrica o línea de producción cierra para mantenimiento o por fin de año. (El personal es dado de baja, en lugar de salir de vacaciones, con goce de sueldo.)</a:t>
            </a:r>
          </a:p>
          <a:p>
            <a:pPr fontAlgn="auto">
              <a:spcAft>
                <a:spcPts val="0"/>
              </a:spcAft>
            </a:pPr>
            <a:endParaRPr lang="es-MX" sz="2000" dirty="0">
              <a:latin typeface="Arial" panose="020B0604020202020204" pitchFamily="34" charset="0"/>
              <a:cs typeface="Arial" panose="020B0604020202020204" pitchFamily="34" charset="0"/>
            </a:endParaRPr>
          </a:p>
        </p:txBody>
      </p:sp>
      <p:sp>
        <p:nvSpPr>
          <p:cNvPr id="7" name="Marcador de texto 2">
            <a:extLst>
              <a:ext uri="{FF2B5EF4-FFF2-40B4-BE49-F238E27FC236}">
                <a16:creationId xmlns:a16="http://schemas.microsoft.com/office/drawing/2014/main" id="{F05D7806-963E-7750-32C2-DF31F614EC1D}"/>
              </a:ext>
            </a:extLst>
          </p:cNvPr>
          <p:cNvSpPr txBox="1">
            <a:spLocks/>
          </p:cNvSpPr>
          <p:nvPr/>
        </p:nvSpPr>
        <p:spPr>
          <a:xfrm>
            <a:off x="6888088" y="1556792"/>
            <a:ext cx="5112568" cy="642491"/>
          </a:xfrm>
          <a:prstGeom prst="rect">
            <a:avLst/>
          </a:prstGeom>
          <a:solidFill>
            <a:srgbClr val="C0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ES" sz="2800" b="1" dirty="0">
                <a:solidFill>
                  <a:schemeClr val="bg2"/>
                </a:solidFill>
                <a:latin typeface="Arial" panose="020B0604020202020204" pitchFamily="34" charset="0"/>
                <a:cs typeface="Arial" panose="020B0604020202020204" pitchFamily="34" charset="0"/>
              </a:rPr>
              <a:t>MALAS PRÁCTICAS</a:t>
            </a:r>
            <a:endParaRPr lang="es-MX" sz="2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100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Marcador de contenido 3">
            <a:extLst>
              <a:ext uri="{FF2B5EF4-FFF2-40B4-BE49-F238E27FC236}">
                <a16:creationId xmlns:a16="http://schemas.microsoft.com/office/drawing/2014/main" id="{A9BFD381-FCB1-2938-5DA7-C42B6C35A594}"/>
              </a:ext>
            </a:extLst>
          </p:cNvPr>
          <p:cNvSpPr txBox="1">
            <a:spLocks/>
          </p:cNvSpPr>
          <p:nvPr/>
        </p:nvSpPr>
        <p:spPr>
          <a:xfrm>
            <a:off x="335360" y="2304256"/>
            <a:ext cx="6311246" cy="4553744"/>
          </a:xfrm>
          <a:prstGeom prst="rect">
            <a:avLst/>
          </a:prstGeom>
          <a:solidFill>
            <a:schemeClr val="accent5">
              <a:lumMod val="40000"/>
              <a:lumOff val="60000"/>
            </a:schemeClr>
          </a:solidFill>
          <a:ln>
            <a:solidFill>
              <a:schemeClr val="accent5">
                <a:lumMod val="75000"/>
              </a:schemeClr>
            </a:solidFill>
          </a:ln>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lnSpc>
                <a:spcPct val="120000"/>
              </a:lnSpc>
              <a:spcAft>
                <a:spcPts val="0"/>
              </a:spcAft>
            </a:pPr>
            <a:r>
              <a:rPr lang="es-MX" sz="1750" dirty="0">
                <a:latin typeface="Arial" panose="020B0604020202020204" pitchFamily="34" charset="0"/>
                <a:cs typeface="Arial" panose="020B0604020202020204" pitchFamily="34" charset="0"/>
              </a:rPr>
              <a:t>Generar contratos indefinidos, no por periodos de tiempo para el personal que trabaja más de 12 meses en un periodo de 18.</a:t>
            </a:r>
          </a:p>
          <a:p>
            <a:pPr fontAlgn="auto">
              <a:lnSpc>
                <a:spcPct val="120000"/>
              </a:lnSpc>
              <a:spcAft>
                <a:spcPts val="0"/>
              </a:spcAft>
            </a:pPr>
            <a:r>
              <a:rPr lang="es-MX" sz="1750" dirty="0">
                <a:latin typeface="Arial" panose="020B0604020202020204" pitchFamily="34" charset="0"/>
                <a:cs typeface="Arial" panose="020B0604020202020204" pitchFamily="34" charset="0"/>
              </a:rPr>
              <a:t>Los profesores extraordinarios, también conocidos como visitantes, honorarios o eméritos serán los que sólo trabajan menos de 12 meses en un periodo de 18.</a:t>
            </a:r>
          </a:p>
          <a:p>
            <a:pPr fontAlgn="auto">
              <a:lnSpc>
                <a:spcPct val="120000"/>
              </a:lnSpc>
              <a:spcAft>
                <a:spcPts val="0"/>
              </a:spcAft>
            </a:pPr>
            <a:r>
              <a:rPr lang="es-MX" sz="1750" dirty="0">
                <a:latin typeface="Arial" panose="020B0604020202020204" pitchFamily="34" charset="0"/>
                <a:cs typeface="Arial" panose="020B0604020202020204" pitchFamily="34" charset="0"/>
              </a:rPr>
              <a:t>El personal de base, incluyendo el personal administrativo y los maestros o profesores ordinarios deben ser empleados directos de la escuela o institución. Es decir, no pueden subcontratarse ni manejarse como autoempleados.</a:t>
            </a:r>
          </a:p>
          <a:p>
            <a:pPr fontAlgn="auto">
              <a:lnSpc>
                <a:spcPct val="120000"/>
              </a:lnSpc>
              <a:spcAft>
                <a:spcPts val="0"/>
              </a:spcAft>
            </a:pPr>
            <a:r>
              <a:rPr lang="es-MX" sz="1750" dirty="0">
                <a:latin typeface="Arial" panose="020B0604020202020204" pitchFamily="34" charset="0"/>
                <a:cs typeface="Arial" panose="020B0604020202020204" pitchFamily="34" charset="0"/>
              </a:rPr>
              <a:t>Todo el personal de base debe gozar de su sueldo y prestaciones, incluyendo seguridad social los 12 meses del año.</a:t>
            </a:r>
          </a:p>
          <a:p>
            <a:pPr fontAlgn="auto">
              <a:lnSpc>
                <a:spcPct val="120000"/>
              </a:lnSpc>
              <a:spcAft>
                <a:spcPts val="0"/>
              </a:spcAft>
            </a:pPr>
            <a:endParaRPr lang="es-MX" sz="1750"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C11DFB8F-E83E-3163-3808-82888609E5D4}"/>
              </a:ext>
            </a:extLst>
          </p:cNvPr>
          <p:cNvSpPr txBox="1"/>
          <p:nvPr/>
        </p:nvSpPr>
        <p:spPr>
          <a:xfrm>
            <a:off x="1775523" y="908720"/>
            <a:ext cx="8496941" cy="492443"/>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es-MX" sz="2600" b="1" dirty="0">
                <a:latin typeface="Arial" panose="020B0604020202020204" pitchFamily="34" charset="0"/>
                <a:cs typeface="Arial" panose="020B0604020202020204" pitchFamily="34" charset="0"/>
              </a:rPr>
              <a:t>SECTOR DE SERVICIOS SOCIALES Y COMUNALES </a:t>
            </a:r>
            <a:endParaRPr lang="es-MX" sz="2600" dirty="0"/>
          </a:p>
        </p:txBody>
      </p:sp>
      <p:sp>
        <p:nvSpPr>
          <p:cNvPr id="8" name="Rectángulo: esquinas redondeadas 7">
            <a:extLst>
              <a:ext uri="{FF2B5EF4-FFF2-40B4-BE49-F238E27FC236}">
                <a16:creationId xmlns:a16="http://schemas.microsoft.com/office/drawing/2014/main" id="{7A6EB42D-99A2-F705-6244-4108DA9F61AC}"/>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Marcador de contenido 5">
            <a:extLst>
              <a:ext uri="{FF2B5EF4-FFF2-40B4-BE49-F238E27FC236}">
                <a16:creationId xmlns:a16="http://schemas.microsoft.com/office/drawing/2014/main" id="{E8A80D1A-A45B-CD9A-625D-FCED8EC7B267}"/>
              </a:ext>
            </a:extLst>
          </p:cNvPr>
          <p:cNvSpPr txBox="1">
            <a:spLocks/>
          </p:cNvSpPr>
          <p:nvPr/>
        </p:nvSpPr>
        <p:spPr>
          <a:xfrm>
            <a:off x="6888088" y="2298674"/>
            <a:ext cx="5040560" cy="4553744"/>
          </a:xfrm>
          <a:prstGeom prst="rect">
            <a:avLst/>
          </a:prstGeom>
          <a:solidFill>
            <a:srgbClr val="FF7C80"/>
          </a:solidFill>
          <a:ln>
            <a:solidFill>
              <a:srgbClr val="FF0000"/>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endParaRPr lang="es-MX" sz="2000" dirty="0">
              <a:latin typeface="Arial" panose="020B0604020202020204" pitchFamily="34" charset="0"/>
              <a:cs typeface="Arial" panose="020B0604020202020204" pitchFamily="34" charset="0"/>
            </a:endParaRPr>
          </a:p>
          <a:p>
            <a:pPr fontAlgn="auto">
              <a:spcAft>
                <a:spcPts val="0"/>
              </a:spcAft>
            </a:pPr>
            <a:r>
              <a:rPr lang="es-MX" sz="2000" dirty="0">
                <a:latin typeface="Arial" panose="020B0604020202020204" pitchFamily="34" charset="0"/>
                <a:cs typeface="Arial" panose="020B0604020202020204" pitchFamily="34" charset="0"/>
              </a:rPr>
              <a:t>Deben eliminarse los cortes de antigüedad.</a:t>
            </a:r>
          </a:p>
          <a:p>
            <a:pPr fontAlgn="auto">
              <a:spcAft>
                <a:spcPts val="0"/>
              </a:spcAft>
            </a:pPr>
            <a:endParaRPr lang="es-MX" sz="2000" dirty="0">
              <a:latin typeface="Arial" panose="020B0604020202020204" pitchFamily="34" charset="0"/>
              <a:cs typeface="Arial" panose="020B0604020202020204" pitchFamily="34" charset="0"/>
            </a:endParaRPr>
          </a:p>
          <a:p>
            <a:pPr fontAlgn="auto">
              <a:spcAft>
                <a:spcPts val="0"/>
              </a:spcAft>
            </a:pPr>
            <a:r>
              <a:rPr lang="es-MX" sz="2000" dirty="0">
                <a:latin typeface="Arial" panose="020B0604020202020204" pitchFamily="34" charset="0"/>
                <a:cs typeface="Arial" panose="020B0604020202020204" pitchFamily="34" charset="0"/>
              </a:rPr>
              <a:t>No contratar por Honorarios, Asimilados a Salarios, Derechos de Autor, a través de Sindicatos ni Cooperativas al personal de base.</a:t>
            </a:r>
          </a:p>
          <a:p>
            <a:pPr fontAlgn="auto">
              <a:spcAft>
                <a:spcPts val="0"/>
              </a:spcAft>
            </a:pPr>
            <a:endParaRPr lang="es-MX" sz="2000" dirty="0">
              <a:latin typeface="Arial" panose="020B0604020202020204" pitchFamily="34" charset="0"/>
              <a:cs typeface="Arial" panose="020B0604020202020204" pitchFamily="34" charset="0"/>
            </a:endParaRPr>
          </a:p>
        </p:txBody>
      </p:sp>
      <p:sp>
        <p:nvSpPr>
          <p:cNvPr id="11" name="Marcador de texto 2">
            <a:extLst>
              <a:ext uri="{FF2B5EF4-FFF2-40B4-BE49-F238E27FC236}">
                <a16:creationId xmlns:a16="http://schemas.microsoft.com/office/drawing/2014/main" id="{E49D30AB-5D92-3557-AA6C-948EB8FA1309}"/>
              </a:ext>
            </a:extLst>
          </p:cNvPr>
          <p:cNvSpPr txBox="1">
            <a:spLocks/>
          </p:cNvSpPr>
          <p:nvPr/>
        </p:nvSpPr>
        <p:spPr>
          <a:xfrm>
            <a:off x="335360" y="1656184"/>
            <a:ext cx="6348536" cy="642491"/>
          </a:xfrm>
          <a:prstGeom prst="rect">
            <a:avLst/>
          </a:prstGeom>
          <a:solidFill>
            <a:schemeClr val="accent5">
              <a:lumMod val="75000"/>
            </a:schemeClr>
          </a:solidFill>
          <a:ln>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2800" b="1" dirty="0">
                <a:solidFill>
                  <a:schemeClr val="bg2"/>
                </a:solidFill>
                <a:latin typeface="Arial" panose="020B0604020202020204" pitchFamily="34" charset="0"/>
                <a:cs typeface="Arial" panose="020B0604020202020204" pitchFamily="34" charset="0"/>
              </a:rPr>
              <a:t>LINEAMIENTOS</a:t>
            </a:r>
          </a:p>
        </p:txBody>
      </p:sp>
      <p:sp>
        <p:nvSpPr>
          <p:cNvPr id="12" name="Marcador de texto 2">
            <a:extLst>
              <a:ext uri="{FF2B5EF4-FFF2-40B4-BE49-F238E27FC236}">
                <a16:creationId xmlns:a16="http://schemas.microsoft.com/office/drawing/2014/main" id="{23D79910-E9F1-2F83-A339-4D26A7BBFC34}"/>
              </a:ext>
            </a:extLst>
          </p:cNvPr>
          <p:cNvSpPr txBox="1">
            <a:spLocks/>
          </p:cNvSpPr>
          <p:nvPr/>
        </p:nvSpPr>
        <p:spPr>
          <a:xfrm>
            <a:off x="6888088" y="1656184"/>
            <a:ext cx="5112568" cy="642491"/>
          </a:xfrm>
          <a:prstGeom prst="rect">
            <a:avLst/>
          </a:prstGeom>
          <a:solidFill>
            <a:srgbClr val="C0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ES" sz="2800" b="1" dirty="0">
                <a:solidFill>
                  <a:schemeClr val="bg2"/>
                </a:solidFill>
                <a:latin typeface="Arial" panose="020B0604020202020204" pitchFamily="34" charset="0"/>
                <a:cs typeface="Arial" panose="020B0604020202020204" pitchFamily="34" charset="0"/>
              </a:rPr>
              <a:t>MALAS PRÁCTICAS</a:t>
            </a:r>
            <a:endParaRPr lang="es-MX" sz="2800" b="1" dirty="0">
              <a:solidFill>
                <a:schemeClr val="bg2"/>
              </a:solidFill>
              <a:latin typeface="Arial" panose="020B0604020202020204" pitchFamily="34" charset="0"/>
              <a:cs typeface="Arial" panose="020B0604020202020204" pitchFamily="34" charset="0"/>
            </a:endParaRPr>
          </a:p>
        </p:txBody>
      </p:sp>
      <p:sp>
        <p:nvSpPr>
          <p:cNvPr id="14" name="Título 1">
            <a:extLst>
              <a:ext uri="{FF2B5EF4-FFF2-40B4-BE49-F238E27FC236}">
                <a16:creationId xmlns:a16="http://schemas.microsoft.com/office/drawing/2014/main" id="{A3D2B6BF-A470-BDA3-A742-0B865684052A}"/>
              </a:ext>
            </a:extLst>
          </p:cNvPr>
          <p:cNvSpPr txBox="1">
            <a:spLocks/>
          </p:cNvSpPr>
          <p:nvPr/>
        </p:nvSpPr>
        <p:spPr>
          <a:xfrm>
            <a:off x="1703512" y="260648"/>
            <a:ext cx="8352928" cy="64249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3600" b="1" dirty="0">
                <a:latin typeface="Arial" panose="020B0604020202020204" pitchFamily="34" charset="0"/>
                <a:cs typeface="Arial" panose="020B0604020202020204" pitchFamily="34" charset="0"/>
              </a:rPr>
              <a:t>4.2 Propuesta por Sector</a:t>
            </a:r>
          </a:p>
        </p:txBody>
      </p:sp>
    </p:spTree>
    <p:extLst>
      <p:ext uri="{BB962C8B-B14F-4D97-AF65-F5344CB8AC3E}">
        <p14:creationId xmlns:p14="http://schemas.microsoft.com/office/powerpoint/2010/main" val="3977956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Marcador de contenido 3">
            <a:extLst>
              <a:ext uri="{FF2B5EF4-FFF2-40B4-BE49-F238E27FC236}">
                <a16:creationId xmlns:a16="http://schemas.microsoft.com/office/drawing/2014/main" id="{A9BFD381-FCB1-2938-5DA7-C42B6C35A594}"/>
              </a:ext>
            </a:extLst>
          </p:cNvPr>
          <p:cNvSpPr txBox="1">
            <a:spLocks/>
          </p:cNvSpPr>
          <p:nvPr/>
        </p:nvSpPr>
        <p:spPr>
          <a:xfrm>
            <a:off x="335360" y="2420888"/>
            <a:ext cx="6288360" cy="4176464"/>
          </a:xfrm>
          <a:prstGeom prst="rect">
            <a:avLst/>
          </a:prstGeom>
          <a:solidFill>
            <a:schemeClr val="accent5">
              <a:lumMod val="40000"/>
              <a:lumOff val="60000"/>
            </a:schemeClr>
          </a:solidFill>
          <a:ln>
            <a:solidFill>
              <a:schemeClr val="accent5">
                <a:lumMod val="75000"/>
              </a:schemeClr>
            </a:solidFill>
          </a:ln>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s-MX" sz="1600" dirty="0">
              <a:latin typeface="Arial" panose="020B0604020202020204" pitchFamily="34" charset="0"/>
              <a:cs typeface="Arial" panose="020B0604020202020204" pitchFamily="34" charset="0"/>
            </a:endParaRPr>
          </a:p>
          <a:p>
            <a:r>
              <a:rPr lang="es-MX" sz="1800" dirty="0">
                <a:latin typeface="Arial" panose="020B0604020202020204" pitchFamily="34" charset="0"/>
                <a:cs typeface="Arial" panose="020B0604020202020204" pitchFamily="34" charset="0"/>
              </a:rPr>
              <a:t>El personal que se contrate para brindar Servicios de Subcontratación Especializada siempre deberá ser contratado como empleado en empresas con REPSE.</a:t>
            </a:r>
          </a:p>
          <a:p>
            <a:r>
              <a:rPr lang="es-MX" sz="1800" dirty="0">
                <a:latin typeface="Arial" panose="020B0604020202020204" pitchFamily="34" charset="0"/>
                <a:cs typeface="Arial" panose="020B0604020202020204" pitchFamily="34" charset="0"/>
              </a:rPr>
              <a:t>Queda prohibido hacer elusión del pago de ISR, IMSS o ISN a través de esquemas de contratación que evaden alguno de estos pagos.</a:t>
            </a:r>
          </a:p>
          <a:p>
            <a:r>
              <a:rPr lang="es-MX" sz="1800" dirty="0">
                <a:latin typeface="Arial" panose="020B0604020202020204" pitchFamily="34" charset="0"/>
                <a:cs typeface="Arial" panose="020B0604020202020204" pitchFamily="34" charset="0"/>
              </a:rPr>
              <a:t>El personal que se contrate para dar servicios especializados deberá ser de base si trabaja para un mismo patrón más de 12 meses en 18, aunque esté en diferentes centros de trabajo.</a:t>
            </a:r>
          </a:p>
          <a:p>
            <a:r>
              <a:rPr lang="es-MX" sz="1800" dirty="0">
                <a:latin typeface="Arial" panose="020B0604020202020204" pitchFamily="34" charset="0"/>
                <a:cs typeface="Arial" panose="020B0604020202020204" pitchFamily="34" charset="0"/>
              </a:rPr>
              <a:t>El corte de antigüedad no será válido en el caso de que un trabajador, aunque sea temporal, trabaje para el mismo patrón más de 12 meses en 18</a:t>
            </a:r>
            <a:r>
              <a:rPr lang="es-MX" sz="1600" dirty="0">
                <a:latin typeface="Arial" panose="020B0604020202020204" pitchFamily="34" charset="0"/>
                <a:cs typeface="Arial" panose="020B0604020202020204" pitchFamily="34" charset="0"/>
              </a:rPr>
              <a:t>.</a:t>
            </a:r>
          </a:p>
        </p:txBody>
      </p:sp>
      <p:sp>
        <p:nvSpPr>
          <p:cNvPr id="5" name="CuadroTexto 4">
            <a:extLst>
              <a:ext uri="{FF2B5EF4-FFF2-40B4-BE49-F238E27FC236}">
                <a16:creationId xmlns:a16="http://schemas.microsoft.com/office/drawing/2014/main" id="{C11DFB8F-E83E-3163-3808-82888609E5D4}"/>
              </a:ext>
            </a:extLst>
          </p:cNvPr>
          <p:cNvSpPr txBox="1"/>
          <p:nvPr/>
        </p:nvSpPr>
        <p:spPr>
          <a:xfrm>
            <a:off x="971600" y="908720"/>
            <a:ext cx="11173072" cy="492443"/>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es-MX" sz="2600" b="1" dirty="0">
                <a:latin typeface="Arial" panose="020B0604020202020204" pitchFamily="34" charset="0"/>
                <a:cs typeface="Arial" panose="020B0604020202020204" pitchFamily="34" charset="0"/>
              </a:rPr>
              <a:t>SECTOR DE SERVICIOS PARA EMPRESAS, PERSONAS Y HOGAR </a:t>
            </a:r>
            <a:endParaRPr lang="es-MX" sz="2600" dirty="0"/>
          </a:p>
        </p:txBody>
      </p:sp>
      <p:sp>
        <p:nvSpPr>
          <p:cNvPr id="8" name="Marcador de texto 2">
            <a:extLst>
              <a:ext uri="{FF2B5EF4-FFF2-40B4-BE49-F238E27FC236}">
                <a16:creationId xmlns:a16="http://schemas.microsoft.com/office/drawing/2014/main" id="{C38DCA9B-E44C-0CED-9145-7E6AED1498C8}"/>
              </a:ext>
            </a:extLst>
          </p:cNvPr>
          <p:cNvSpPr txBox="1">
            <a:spLocks/>
          </p:cNvSpPr>
          <p:nvPr/>
        </p:nvSpPr>
        <p:spPr>
          <a:xfrm>
            <a:off x="335360" y="1772816"/>
            <a:ext cx="6348536" cy="642491"/>
          </a:xfrm>
          <a:prstGeom prst="rect">
            <a:avLst/>
          </a:prstGeom>
          <a:solidFill>
            <a:schemeClr val="accent5">
              <a:lumMod val="75000"/>
            </a:schemeClr>
          </a:solidFill>
          <a:ln>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2800" b="1" dirty="0">
                <a:solidFill>
                  <a:schemeClr val="bg2"/>
                </a:solidFill>
                <a:latin typeface="Arial" panose="020B0604020202020204" pitchFamily="34" charset="0"/>
                <a:cs typeface="Arial" panose="020B0604020202020204" pitchFamily="34" charset="0"/>
              </a:rPr>
              <a:t>LINEAMIENTOS</a:t>
            </a:r>
          </a:p>
        </p:txBody>
      </p:sp>
      <p:sp>
        <p:nvSpPr>
          <p:cNvPr id="10" name="Rectángulo: esquinas redondeadas 9">
            <a:extLst>
              <a:ext uri="{FF2B5EF4-FFF2-40B4-BE49-F238E27FC236}">
                <a16:creationId xmlns:a16="http://schemas.microsoft.com/office/drawing/2014/main" id="{0058FC50-A279-1314-1A82-576357A77CBF}"/>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arcador de contenido 5">
            <a:extLst>
              <a:ext uri="{FF2B5EF4-FFF2-40B4-BE49-F238E27FC236}">
                <a16:creationId xmlns:a16="http://schemas.microsoft.com/office/drawing/2014/main" id="{081CCAE4-52C1-3AE2-7794-5A88E5712367}"/>
              </a:ext>
            </a:extLst>
          </p:cNvPr>
          <p:cNvSpPr txBox="1">
            <a:spLocks/>
          </p:cNvSpPr>
          <p:nvPr/>
        </p:nvSpPr>
        <p:spPr>
          <a:xfrm>
            <a:off x="6960096" y="2420888"/>
            <a:ext cx="5040560" cy="4176464"/>
          </a:xfrm>
          <a:prstGeom prst="rect">
            <a:avLst/>
          </a:prstGeom>
          <a:solidFill>
            <a:srgbClr val="FF7C80"/>
          </a:solidFill>
          <a:ln>
            <a:solidFill>
              <a:srgbClr val="FF0000"/>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s-MX" sz="1800" dirty="0">
              <a:latin typeface="Arial" panose="020B0604020202020204" pitchFamily="34" charset="0"/>
              <a:cs typeface="Arial" panose="020B0604020202020204" pitchFamily="34" charset="0"/>
            </a:endParaRPr>
          </a:p>
          <a:p>
            <a:r>
              <a:rPr lang="es-MX" sz="1800" dirty="0">
                <a:latin typeface="Arial" panose="020B0604020202020204" pitchFamily="34" charset="0"/>
                <a:cs typeface="Arial" panose="020B0604020202020204" pitchFamily="34" charset="0"/>
              </a:rPr>
              <a:t>Cortes de antigüedad.</a:t>
            </a:r>
          </a:p>
          <a:p>
            <a:endParaRPr lang="es-MX" sz="1800" dirty="0">
              <a:latin typeface="Arial" panose="020B0604020202020204" pitchFamily="34" charset="0"/>
              <a:cs typeface="Arial" panose="020B0604020202020204" pitchFamily="34" charset="0"/>
            </a:endParaRPr>
          </a:p>
          <a:p>
            <a:r>
              <a:rPr lang="es-MX" sz="1800" dirty="0">
                <a:latin typeface="Arial" panose="020B0604020202020204" pitchFamily="34" charset="0"/>
                <a:cs typeface="Arial" panose="020B0604020202020204" pitchFamily="34" charset="0"/>
              </a:rPr>
              <a:t>Pago a través de modalidades que hacen elusión del pago de ISR, IMSS e ISN.</a:t>
            </a:r>
          </a:p>
          <a:p>
            <a:endParaRPr lang="es-MX" sz="1800" dirty="0">
              <a:latin typeface="Arial" panose="020B0604020202020204" pitchFamily="34" charset="0"/>
              <a:cs typeface="Arial" panose="020B0604020202020204" pitchFamily="34" charset="0"/>
            </a:endParaRPr>
          </a:p>
          <a:p>
            <a:r>
              <a:rPr lang="es-MX" sz="1800" dirty="0">
                <a:latin typeface="Arial" panose="020B0604020202020204" pitchFamily="34" charset="0"/>
                <a:cs typeface="Arial" panose="020B0604020202020204" pitchFamily="34" charset="0"/>
              </a:rPr>
              <a:t>Contratación a través de esquemas de autoempleo, ya sean digitales o tradicionales.</a:t>
            </a:r>
          </a:p>
        </p:txBody>
      </p:sp>
      <p:sp>
        <p:nvSpPr>
          <p:cNvPr id="12" name="Marcador de texto 2">
            <a:extLst>
              <a:ext uri="{FF2B5EF4-FFF2-40B4-BE49-F238E27FC236}">
                <a16:creationId xmlns:a16="http://schemas.microsoft.com/office/drawing/2014/main" id="{50856222-FA82-A4A0-006B-78B44D98B36D}"/>
              </a:ext>
            </a:extLst>
          </p:cNvPr>
          <p:cNvSpPr txBox="1">
            <a:spLocks/>
          </p:cNvSpPr>
          <p:nvPr/>
        </p:nvSpPr>
        <p:spPr>
          <a:xfrm>
            <a:off x="6960096" y="1772816"/>
            <a:ext cx="5112568" cy="642491"/>
          </a:xfrm>
          <a:prstGeom prst="rect">
            <a:avLst/>
          </a:prstGeom>
          <a:solidFill>
            <a:srgbClr val="C0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ES" sz="2800" b="1" dirty="0">
                <a:solidFill>
                  <a:schemeClr val="bg2"/>
                </a:solidFill>
                <a:latin typeface="Arial" panose="020B0604020202020204" pitchFamily="34" charset="0"/>
                <a:cs typeface="Arial" panose="020B0604020202020204" pitchFamily="34" charset="0"/>
              </a:rPr>
              <a:t>MALAS PRÁCTICAS</a:t>
            </a:r>
            <a:endParaRPr lang="es-MX" sz="2800" b="1" dirty="0">
              <a:solidFill>
                <a:schemeClr val="bg2"/>
              </a:solidFill>
              <a:latin typeface="Arial" panose="020B0604020202020204" pitchFamily="34" charset="0"/>
              <a:cs typeface="Arial" panose="020B0604020202020204" pitchFamily="34" charset="0"/>
            </a:endParaRPr>
          </a:p>
        </p:txBody>
      </p:sp>
      <p:sp>
        <p:nvSpPr>
          <p:cNvPr id="13" name="Título 1">
            <a:extLst>
              <a:ext uri="{FF2B5EF4-FFF2-40B4-BE49-F238E27FC236}">
                <a16:creationId xmlns:a16="http://schemas.microsoft.com/office/drawing/2014/main" id="{28F367E7-DB32-52DE-27F6-1F30224AAB72}"/>
              </a:ext>
            </a:extLst>
          </p:cNvPr>
          <p:cNvSpPr txBox="1">
            <a:spLocks/>
          </p:cNvSpPr>
          <p:nvPr/>
        </p:nvSpPr>
        <p:spPr>
          <a:xfrm>
            <a:off x="1703512" y="260648"/>
            <a:ext cx="8352928" cy="64249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3600" b="1" dirty="0">
                <a:latin typeface="Arial" panose="020B0604020202020204" pitchFamily="34" charset="0"/>
                <a:cs typeface="Arial" panose="020B0604020202020204" pitchFamily="34" charset="0"/>
              </a:rPr>
              <a:t>4.2 Propuesta por Sector</a:t>
            </a:r>
          </a:p>
        </p:txBody>
      </p:sp>
    </p:spTree>
    <p:extLst>
      <p:ext uri="{BB962C8B-B14F-4D97-AF65-F5344CB8AC3E}">
        <p14:creationId xmlns:p14="http://schemas.microsoft.com/office/powerpoint/2010/main" val="4136582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ABB1334-0E7D-1E82-56DD-8C61300BE80E}"/>
              </a:ext>
            </a:extLst>
          </p:cNvPr>
          <p:cNvSpPr txBox="1"/>
          <p:nvPr/>
        </p:nvSpPr>
        <p:spPr>
          <a:xfrm>
            <a:off x="2243572" y="980728"/>
            <a:ext cx="7704856" cy="5232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ctr"/>
            <a:r>
              <a:rPr lang="es-MX" sz="2800" b="1" dirty="0">
                <a:latin typeface="Arial" panose="020B0604020202020204" pitchFamily="34" charset="0"/>
                <a:cs typeface="Arial" panose="020B0604020202020204" pitchFamily="34" charset="0"/>
              </a:rPr>
              <a:t>SECTOR EVENTUALES DEL CAMPO </a:t>
            </a:r>
            <a:endParaRPr lang="es-MX" sz="2800" dirty="0"/>
          </a:p>
        </p:txBody>
      </p:sp>
      <p:sp>
        <p:nvSpPr>
          <p:cNvPr id="3" name="Marcador de contenido 3">
            <a:extLst>
              <a:ext uri="{FF2B5EF4-FFF2-40B4-BE49-F238E27FC236}">
                <a16:creationId xmlns:a16="http://schemas.microsoft.com/office/drawing/2014/main" id="{B4C71823-2829-A0AB-FC43-EA6405FB31D7}"/>
              </a:ext>
            </a:extLst>
          </p:cNvPr>
          <p:cNvSpPr txBox="1">
            <a:spLocks/>
          </p:cNvSpPr>
          <p:nvPr/>
        </p:nvSpPr>
        <p:spPr>
          <a:xfrm>
            <a:off x="335360" y="2492896"/>
            <a:ext cx="5556448" cy="4032448"/>
          </a:xfrm>
          <a:prstGeom prst="rect">
            <a:avLst/>
          </a:prstGeom>
          <a:solidFill>
            <a:schemeClr val="accent5">
              <a:lumMod val="40000"/>
              <a:lumOff val="60000"/>
            </a:schemeClr>
          </a:solidFill>
          <a:ln>
            <a:solidFill>
              <a:schemeClr val="accent5">
                <a:lumMod val="75000"/>
              </a:schemeClr>
            </a:solidFill>
          </a:ln>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Toda persona que trabaje en el campo deberá estar inscrita en el Seguro Social.</a:t>
            </a:r>
          </a:p>
          <a:p>
            <a:r>
              <a:rPr lang="es-MX" sz="2000" dirty="0">
                <a:latin typeface="Arial" panose="020B0604020202020204" pitchFamily="34" charset="0"/>
                <a:cs typeface="Arial" panose="020B0604020202020204" pitchFamily="34" charset="0"/>
              </a:rPr>
              <a:t>Todos los proveedores del campo deben contar con REPSE.</a:t>
            </a:r>
          </a:p>
          <a:p>
            <a:r>
              <a:rPr lang="es-MX" sz="2000" dirty="0">
                <a:latin typeface="Arial" panose="020B0604020202020204" pitchFamily="34" charset="0"/>
                <a:cs typeface="Arial" panose="020B0604020202020204" pitchFamily="34" charset="0"/>
              </a:rPr>
              <a:t>El personal eventual debe gozar de todas las prestaciones que otorga la LFT.</a:t>
            </a:r>
          </a:p>
          <a:p>
            <a:r>
              <a:rPr lang="es-MX" sz="2000" dirty="0">
                <a:latin typeface="Arial" panose="020B0604020202020204" pitchFamily="34" charset="0"/>
                <a:cs typeface="Arial" panose="020B0604020202020204" pitchFamily="34" charset="0"/>
              </a:rPr>
              <a:t>El empleado que trabaje para un mismo patrón más de 12 meses en 18 será considerado como permanente, aun cuando labore en diferentes lugares.</a:t>
            </a:r>
          </a:p>
          <a:p>
            <a:pPr fontAlgn="auto">
              <a:lnSpc>
                <a:spcPct val="120000"/>
              </a:lnSpc>
              <a:spcAft>
                <a:spcPts val="0"/>
              </a:spcAft>
            </a:pPr>
            <a:endParaRPr lang="es-MX" sz="2000" dirty="0">
              <a:latin typeface="Arial" panose="020B0604020202020204" pitchFamily="34" charset="0"/>
              <a:cs typeface="Arial" panose="020B0604020202020204" pitchFamily="34" charset="0"/>
            </a:endParaRPr>
          </a:p>
        </p:txBody>
      </p:sp>
      <p:sp>
        <p:nvSpPr>
          <p:cNvPr id="7" name="Marcador de texto 2">
            <a:extLst>
              <a:ext uri="{FF2B5EF4-FFF2-40B4-BE49-F238E27FC236}">
                <a16:creationId xmlns:a16="http://schemas.microsoft.com/office/drawing/2014/main" id="{390FA8B6-3F08-C9BC-C0B0-C07FED6D86B8}"/>
              </a:ext>
            </a:extLst>
          </p:cNvPr>
          <p:cNvSpPr txBox="1">
            <a:spLocks/>
          </p:cNvSpPr>
          <p:nvPr/>
        </p:nvSpPr>
        <p:spPr>
          <a:xfrm>
            <a:off x="263352" y="1778397"/>
            <a:ext cx="5700464" cy="642491"/>
          </a:xfrm>
          <a:prstGeom prst="rect">
            <a:avLst/>
          </a:prstGeom>
          <a:solidFill>
            <a:schemeClr val="accent5">
              <a:lumMod val="75000"/>
            </a:schemeClr>
          </a:solidFill>
          <a:ln>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2800" b="1" dirty="0">
                <a:solidFill>
                  <a:schemeClr val="bg2"/>
                </a:solidFill>
                <a:latin typeface="Arial" panose="020B0604020202020204" pitchFamily="34" charset="0"/>
                <a:cs typeface="Arial" panose="020B0604020202020204" pitchFamily="34" charset="0"/>
              </a:rPr>
              <a:t>LINEAMIENTOS</a:t>
            </a:r>
          </a:p>
        </p:txBody>
      </p:sp>
      <p:sp>
        <p:nvSpPr>
          <p:cNvPr id="10" name="Rectángulo: esquinas redondeadas 9">
            <a:extLst>
              <a:ext uri="{FF2B5EF4-FFF2-40B4-BE49-F238E27FC236}">
                <a16:creationId xmlns:a16="http://schemas.microsoft.com/office/drawing/2014/main" id="{1AD9FDF3-741C-006F-DC8C-985447CEE2C0}"/>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arcador de contenido 3">
            <a:extLst>
              <a:ext uri="{FF2B5EF4-FFF2-40B4-BE49-F238E27FC236}">
                <a16:creationId xmlns:a16="http://schemas.microsoft.com/office/drawing/2014/main" id="{275AA7CC-0850-2F5E-361C-D3CACEF7001E}"/>
              </a:ext>
            </a:extLst>
          </p:cNvPr>
          <p:cNvSpPr txBox="1">
            <a:spLocks/>
          </p:cNvSpPr>
          <p:nvPr/>
        </p:nvSpPr>
        <p:spPr>
          <a:xfrm>
            <a:off x="6360368" y="2481734"/>
            <a:ext cx="5496272" cy="4032449"/>
          </a:xfrm>
          <a:prstGeom prst="rect">
            <a:avLst/>
          </a:prstGeom>
          <a:solidFill>
            <a:srgbClr val="FF7C80"/>
          </a:solidFill>
          <a:ln>
            <a:solidFill>
              <a:srgbClr val="FF0000"/>
            </a:solidFill>
          </a:ln>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s-MX" sz="24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No permitir niños para el trabajo del campo.</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No está permitido pagar con cheque ni con mercancía o servicios.</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No se permite personal autoempleado, ni pagos a través de Cooperativas, Sindicatos, ni Asimilados a Salarios.</a:t>
            </a:r>
          </a:p>
          <a:p>
            <a:pPr fontAlgn="auto">
              <a:lnSpc>
                <a:spcPct val="120000"/>
              </a:lnSpc>
              <a:spcAft>
                <a:spcPts val="0"/>
              </a:spcAft>
            </a:pPr>
            <a:endParaRPr lang="es-MX" sz="2400" dirty="0">
              <a:latin typeface="Arial" panose="020B0604020202020204" pitchFamily="34" charset="0"/>
              <a:cs typeface="Arial" panose="020B0604020202020204" pitchFamily="34" charset="0"/>
            </a:endParaRPr>
          </a:p>
        </p:txBody>
      </p:sp>
      <p:sp>
        <p:nvSpPr>
          <p:cNvPr id="12" name="Marcador de texto 2">
            <a:extLst>
              <a:ext uri="{FF2B5EF4-FFF2-40B4-BE49-F238E27FC236}">
                <a16:creationId xmlns:a16="http://schemas.microsoft.com/office/drawing/2014/main" id="{400E871B-8A75-463E-1CFD-28775568D3C3}"/>
              </a:ext>
            </a:extLst>
          </p:cNvPr>
          <p:cNvSpPr txBox="1">
            <a:spLocks/>
          </p:cNvSpPr>
          <p:nvPr/>
        </p:nvSpPr>
        <p:spPr>
          <a:xfrm>
            <a:off x="6360368" y="1772816"/>
            <a:ext cx="5496272" cy="642491"/>
          </a:xfrm>
          <a:prstGeom prst="rect">
            <a:avLst/>
          </a:prstGeom>
          <a:solidFill>
            <a:srgbClr val="C0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ES" sz="2800" b="1" dirty="0">
                <a:solidFill>
                  <a:schemeClr val="bg2"/>
                </a:solidFill>
                <a:latin typeface="Arial" panose="020B0604020202020204" pitchFamily="34" charset="0"/>
                <a:cs typeface="Arial" panose="020B0604020202020204" pitchFamily="34" charset="0"/>
              </a:rPr>
              <a:t>MALAS PRÁCTICAS</a:t>
            </a:r>
            <a:endParaRPr lang="es-MX" sz="2800" b="1" dirty="0">
              <a:solidFill>
                <a:schemeClr val="bg2"/>
              </a:solidFill>
              <a:latin typeface="Arial" panose="020B0604020202020204" pitchFamily="34" charset="0"/>
              <a:cs typeface="Arial" panose="020B0604020202020204" pitchFamily="34" charset="0"/>
            </a:endParaRPr>
          </a:p>
        </p:txBody>
      </p:sp>
      <p:sp>
        <p:nvSpPr>
          <p:cNvPr id="13" name="Título 1">
            <a:extLst>
              <a:ext uri="{FF2B5EF4-FFF2-40B4-BE49-F238E27FC236}">
                <a16:creationId xmlns:a16="http://schemas.microsoft.com/office/drawing/2014/main" id="{05EFCE75-A01B-A326-D251-890D40E387DF}"/>
              </a:ext>
            </a:extLst>
          </p:cNvPr>
          <p:cNvSpPr txBox="1">
            <a:spLocks/>
          </p:cNvSpPr>
          <p:nvPr/>
        </p:nvSpPr>
        <p:spPr>
          <a:xfrm>
            <a:off x="1703512" y="260648"/>
            <a:ext cx="8352928" cy="64249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3600" b="1" dirty="0">
                <a:latin typeface="Arial" panose="020B0604020202020204" pitchFamily="34" charset="0"/>
                <a:cs typeface="Arial" panose="020B0604020202020204" pitchFamily="34" charset="0"/>
              </a:rPr>
              <a:t>4.2 Propuesta por Sector</a:t>
            </a:r>
          </a:p>
        </p:txBody>
      </p:sp>
    </p:spTree>
    <p:extLst>
      <p:ext uri="{BB962C8B-B14F-4D97-AF65-F5344CB8AC3E}">
        <p14:creationId xmlns:p14="http://schemas.microsoft.com/office/powerpoint/2010/main" val="797581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2A4D0D-08CD-23CC-43C8-523E19C2345F}"/>
              </a:ext>
            </a:extLst>
          </p:cNvPr>
          <p:cNvSpPr txBox="1"/>
          <p:nvPr/>
        </p:nvSpPr>
        <p:spPr>
          <a:xfrm>
            <a:off x="2567608" y="935659"/>
            <a:ext cx="7704856" cy="5232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ctr"/>
            <a:r>
              <a:rPr lang="es-MX" sz="2800" b="1" dirty="0">
                <a:latin typeface="Arial" panose="020B0604020202020204" pitchFamily="34" charset="0"/>
                <a:cs typeface="Arial" panose="020B0604020202020204" pitchFamily="34" charset="0"/>
              </a:rPr>
              <a:t>SECTOR COMERCIO</a:t>
            </a:r>
            <a:endParaRPr lang="es-MX" sz="2800" dirty="0"/>
          </a:p>
        </p:txBody>
      </p:sp>
      <p:sp>
        <p:nvSpPr>
          <p:cNvPr id="4" name="Marcador de contenido 3">
            <a:extLst>
              <a:ext uri="{FF2B5EF4-FFF2-40B4-BE49-F238E27FC236}">
                <a16:creationId xmlns:a16="http://schemas.microsoft.com/office/drawing/2014/main" id="{03437264-1E15-6749-5CEB-6B6C107F54D7}"/>
              </a:ext>
            </a:extLst>
          </p:cNvPr>
          <p:cNvSpPr txBox="1">
            <a:spLocks/>
          </p:cNvSpPr>
          <p:nvPr/>
        </p:nvSpPr>
        <p:spPr>
          <a:xfrm>
            <a:off x="407368" y="2420888"/>
            <a:ext cx="5688632" cy="4248472"/>
          </a:xfrm>
          <a:prstGeom prst="rect">
            <a:avLst/>
          </a:prstGeom>
          <a:solidFill>
            <a:schemeClr val="accent5">
              <a:lumMod val="40000"/>
              <a:lumOff val="60000"/>
            </a:schemeClr>
          </a:solidFill>
          <a:ln>
            <a:solidFill>
              <a:schemeClr val="accent5">
                <a:lumMod val="75000"/>
              </a:schemeClr>
            </a:solidFill>
          </a:ln>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MX" sz="1800" dirty="0">
                <a:latin typeface="Arial" panose="020B0604020202020204" pitchFamily="34" charset="0"/>
                <a:cs typeface="Arial" panose="020B0604020202020204" pitchFamily="34" charset="0"/>
              </a:rPr>
              <a:t>Queda prohibido ocultar o simular la relación patronal a través de esquemas de autoempleo y a través de plataformas de contratación.</a:t>
            </a:r>
          </a:p>
          <a:p>
            <a:r>
              <a:rPr lang="es-MX" sz="1800" dirty="0">
                <a:latin typeface="Arial" panose="020B0604020202020204" pitchFamily="34" charset="0"/>
                <a:cs typeface="Arial" panose="020B0604020202020204" pitchFamily="34" charset="0"/>
              </a:rPr>
              <a:t>Todo vendedor de las tiendas deberá estar inscrito en el IMSS.</a:t>
            </a:r>
          </a:p>
          <a:p>
            <a:r>
              <a:rPr lang="es-MX" sz="1800" dirty="0">
                <a:latin typeface="Arial" panose="020B0604020202020204" pitchFamily="34" charset="0"/>
                <a:cs typeface="Arial" panose="020B0604020202020204" pitchFamily="34" charset="0"/>
              </a:rPr>
              <a:t>Se permite la subcontratación de servicios especializados para impulsar las ventas o atender a los clientes en las fechas de mayor demanda, siempre y cuando el vendedor esté contratado por una empresa con REPSE.</a:t>
            </a:r>
          </a:p>
          <a:p>
            <a:r>
              <a:rPr lang="es-MX" sz="1800" dirty="0">
                <a:latin typeface="Arial" panose="020B0604020202020204" pitchFamily="34" charset="0"/>
                <a:cs typeface="Arial" panose="020B0604020202020204" pitchFamily="34" charset="0"/>
              </a:rPr>
              <a:t>Si un vendedor está más de 12 meses trabajando para un mismo patrón, aunque sea en diferentes puntos de venta, deberá ser contratado en forma indefinida y no podrá cortarse deliberadamente su antigüedad.</a:t>
            </a:r>
          </a:p>
        </p:txBody>
      </p:sp>
      <p:sp>
        <p:nvSpPr>
          <p:cNvPr id="10" name="Rectángulo: esquinas redondeadas 9">
            <a:extLst>
              <a:ext uri="{FF2B5EF4-FFF2-40B4-BE49-F238E27FC236}">
                <a16:creationId xmlns:a16="http://schemas.microsoft.com/office/drawing/2014/main" id="{5854662B-D719-0AE3-0384-9D80AA556DCA}"/>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arcador de contenido 3">
            <a:extLst>
              <a:ext uri="{FF2B5EF4-FFF2-40B4-BE49-F238E27FC236}">
                <a16:creationId xmlns:a16="http://schemas.microsoft.com/office/drawing/2014/main" id="{C46D7C64-DC29-8F9C-C15D-32E1C0B14BE0}"/>
              </a:ext>
            </a:extLst>
          </p:cNvPr>
          <p:cNvSpPr txBox="1">
            <a:spLocks/>
          </p:cNvSpPr>
          <p:nvPr/>
        </p:nvSpPr>
        <p:spPr>
          <a:xfrm>
            <a:off x="6672064" y="2420888"/>
            <a:ext cx="5268416" cy="4248472"/>
          </a:xfrm>
          <a:prstGeom prst="rect">
            <a:avLst/>
          </a:prstGeom>
          <a:solidFill>
            <a:srgbClr val="FF7C80"/>
          </a:solidFill>
          <a:ln>
            <a:solidFill>
              <a:srgbClr val="FF0000"/>
            </a:solidFill>
          </a:ln>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MX" sz="2000" dirty="0">
                <a:latin typeface="Arial" panose="020B0604020202020204" pitchFamily="34" charset="0"/>
                <a:cs typeface="Arial" panose="020B0604020202020204" pitchFamily="34" charset="0"/>
              </a:rPr>
              <a:t>Contratar como autoempleados y sin Seguridad Social a vendedores.</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Contratar bajo esquemas de elusión fiscal.</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Cortes de antigüedad.</a:t>
            </a:r>
          </a:p>
        </p:txBody>
      </p:sp>
      <p:sp>
        <p:nvSpPr>
          <p:cNvPr id="12" name="Marcador de texto 2">
            <a:extLst>
              <a:ext uri="{FF2B5EF4-FFF2-40B4-BE49-F238E27FC236}">
                <a16:creationId xmlns:a16="http://schemas.microsoft.com/office/drawing/2014/main" id="{C4636C3D-BC5A-4CC8-2252-19CF7736BCE1}"/>
              </a:ext>
            </a:extLst>
          </p:cNvPr>
          <p:cNvSpPr txBox="1">
            <a:spLocks/>
          </p:cNvSpPr>
          <p:nvPr/>
        </p:nvSpPr>
        <p:spPr>
          <a:xfrm>
            <a:off x="407368" y="1700808"/>
            <a:ext cx="5700464" cy="642491"/>
          </a:xfrm>
          <a:prstGeom prst="rect">
            <a:avLst/>
          </a:prstGeom>
          <a:solidFill>
            <a:schemeClr val="accent5">
              <a:lumMod val="75000"/>
            </a:schemeClr>
          </a:solidFill>
          <a:ln>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2800" b="1" dirty="0">
                <a:solidFill>
                  <a:schemeClr val="bg2"/>
                </a:solidFill>
                <a:latin typeface="Arial" panose="020B0604020202020204" pitchFamily="34" charset="0"/>
                <a:cs typeface="Arial" panose="020B0604020202020204" pitchFamily="34" charset="0"/>
              </a:rPr>
              <a:t>LINEAMIENTOS</a:t>
            </a:r>
          </a:p>
        </p:txBody>
      </p:sp>
      <p:sp>
        <p:nvSpPr>
          <p:cNvPr id="13" name="Marcador de texto 2">
            <a:extLst>
              <a:ext uri="{FF2B5EF4-FFF2-40B4-BE49-F238E27FC236}">
                <a16:creationId xmlns:a16="http://schemas.microsoft.com/office/drawing/2014/main" id="{F8C6656F-0AC2-A6DC-0B93-86D9CB0A1867}"/>
              </a:ext>
            </a:extLst>
          </p:cNvPr>
          <p:cNvSpPr txBox="1">
            <a:spLocks/>
          </p:cNvSpPr>
          <p:nvPr/>
        </p:nvSpPr>
        <p:spPr>
          <a:xfrm>
            <a:off x="6648400" y="1700808"/>
            <a:ext cx="5352256" cy="642491"/>
          </a:xfrm>
          <a:prstGeom prst="rect">
            <a:avLst/>
          </a:prstGeom>
          <a:solidFill>
            <a:srgbClr val="C0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ES" sz="2800" b="1" dirty="0">
                <a:solidFill>
                  <a:schemeClr val="bg2"/>
                </a:solidFill>
                <a:latin typeface="Arial" panose="020B0604020202020204" pitchFamily="34" charset="0"/>
                <a:cs typeface="Arial" panose="020B0604020202020204" pitchFamily="34" charset="0"/>
              </a:rPr>
              <a:t>MALAS PRÁCTICAS</a:t>
            </a:r>
            <a:endParaRPr lang="es-MX" sz="2800" b="1" dirty="0">
              <a:solidFill>
                <a:schemeClr val="bg2"/>
              </a:solidFill>
              <a:latin typeface="Arial" panose="020B0604020202020204" pitchFamily="34" charset="0"/>
              <a:cs typeface="Arial" panose="020B0604020202020204" pitchFamily="34" charset="0"/>
            </a:endParaRPr>
          </a:p>
        </p:txBody>
      </p:sp>
      <p:sp>
        <p:nvSpPr>
          <p:cNvPr id="14" name="Título 1">
            <a:extLst>
              <a:ext uri="{FF2B5EF4-FFF2-40B4-BE49-F238E27FC236}">
                <a16:creationId xmlns:a16="http://schemas.microsoft.com/office/drawing/2014/main" id="{1E977071-9A50-0918-2575-BC24F9D2C006}"/>
              </a:ext>
            </a:extLst>
          </p:cNvPr>
          <p:cNvSpPr txBox="1">
            <a:spLocks/>
          </p:cNvSpPr>
          <p:nvPr/>
        </p:nvSpPr>
        <p:spPr>
          <a:xfrm>
            <a:off x="1703512" y="260648"/>
            <a:ext cx="8352928" cy="64249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3600" b="1" dirty="0">
                <a:latin typeface="Arial" panose="020B0604020202020204" pitchFamily="34" charset="0"/>
                <a:cs typeface="Arial" panose="020B0604020202020204" pitchFamily="34" charset="0"/>
              </a:rPr>
              <a:t>4.2 Propuesta por Sector</a:t>
            </a:r>
          </a:p>
        </p:txBody>
      </p:sp>
    </p:spTree>
    <p:extLst>
      <p:ext uri="{BB962C8B-B14F-4D97-AF65-F5344CB8AC3E}">
        <p14:creationId xmlns:p14="http://schemas.microsoft.com/office/powerpoint/2010/main" val="1596027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04EDAB-1FBE-3867-834C-22D315F559E7}"/>
              </a:ext>
            </a:extLst>
          </p:cNvPr>
          <p:cNvSpPr txBox="1"/>
          <p:nvPr/>
        </p:nvSpPr>
        <p:spPr>
          <a:xfrm>
            <a:off x="2063552" y="1033572"/>
            <a:ext cx="8208913" cy="5232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ctr"/>
            <a:r>
              <a:rPr lang="es-MX" sz="2800" b="1" dirty="0">
                <a:latin typeface="Arial" panose="020B0604020202020204" pitchFamily="34" charset="0"/>
                <a:cs typeface="Arial" panose="020B0604020202020204" pitchFamily="34" charset="0"/>
              </a:rPr>
              <a:t>SECTOR TRANSPORTES Y COMUNICACIONES </a:t>
            </a:r>
            <a:endParaRPr lang="es-MX" sz="2800" dirty="0"/>
          </a:p>
        </p:txBody>
      </p:sp>
      <p:sp>
        <p:nvSpPr>
          <p:cNvPr id="4" name="Marcador de contenido 3">
            <a:extLst>
              <a:ext uri="{FF2B5EF4-FFF2-40B4-BE49-F238E27FC236}">
                <a16:creationId xmlns:a16="http://schemas.microsoft.com/office/drawing/2014/main" id="{324B59B0-344B-97E3-30B2-CEFB5E619108}"/>
              </a:ext>
            </a:extLst>
          </p:cNvPr>
          <p:cNvSpPr txBox="1">
            <a:spLocks/>
          </p:cNvSpPr>
          <p:nvPr/>
        </p:nvSpPr>
        <p:spPr>
          <a:xfrm>
            <a:off x="395536" y="2636912"/>
            <a:ext cx="5700464" cy="3816424"/>
          </a:xfrm>
          <a:prstGeom prst="rect">
            <a:avLst/>
          </a:prstGeom>
          <a:solidFill>
            <a:schemeClr val="accent5">
              <a:lumMod val="40000"/>
              <a:lumOff val="60000"/>
            </a:schemeClr>
          </a:solidFill>
          <a:ln>
            <a:solidFill>
              <a:schemeClr val="accent5">
                <a:lumMod val="75000"/>
              </a:schemeClr>
            </a:solidFill>
          </a:ln>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s-MX" sz="1900" dirty="0">
              <a:latin typeface="Arial" panose="020B0604020202020204" pitchFamily="34" charset="0"/>
              <a:cs typeface="Arial" panose="020B0604020202020204" pitchFamily="34" charset="0"/>
            </a:endParaRPr>
          </a:p>
          <a:p>
            <a:r>
              <a:rPr lang="es-MX" sz="1900" dirty="0">
                <a:latin typeface="Arial" panose="020B0604020202020204" pitchFamily="34" charset="0"/>
                <a:cs typeface="Arial" panose="020B0604020202020204" pitchFamily="34" charset="0"/>
              </a:rPr>
              <a:t>Los autoempleados de los servicios de entrega o transporte privado deberán estar registrados ante el SAT en las modalidades que corresponda. Además, deberán registrarse ante el IMSS.</a:t>
            </a:r>
          </a:p>
          <a:p>
            <a:r>
              <a:rPr lang="es-MX" sz="1900" dirty="0">
                <a:latin typeface="Arial" panose="020B0604020202020204" pitchFamily="34" charset="0"/>
                <a:cs typeface="Arial" panose="020B0604020202020204" pitchFamily="34" charset="0"/>
              </a:rPr>
              <a:t>Los empleados subcontratados por Empresas de Servicios Especializados deberán ostentar su credencial con REPSE.</a:t>
            </a:r>
          </a:p>
          <a:p>
            <a:r>
              <a:rPr lang="es-MX" sz="1900" dirty="0">
                <a:latin typeface="Arial" panose="020B0604020202020204" pitchFamily="34" charset="0"/>
                <a:cs typeface="Arial" panose="020B0604020202020204" pitchFamily="34" charset="0"/>
              </a:rPr>
              <a:t>Todos los conductores y el personal de apoyo deberán contar con Seguridad Social vigente, ya sea proporcionada por su empleador o estar auto inscrito en el caso de trabajadores independientes.</a:t>
            </a:r>
          </a:p>
          <a:p>
            <a:pPr fontAlgn="auto">
              <a:lnSpc>
                <a:spcPct val="120000"/>
              </a:lnSpc>
              <a:spcAft>
                <a:spcPts val="0"/>
              </a:spcAft>
            </a:pPr>
            <a:endParaRPr lang="es-MX" sz="1900"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FB1AE1CC-0924-7D5D-0762-DDB689E1B436}"/>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Marcador de contenido 3">
            <a:extLst>
              <a:ext uri="{FF2B5EF4-FFF2-40B4-BE49-F238E27FC236}">
                <a16:creationId xmlns:a16="http://schemas.microsoft.com/office/drawing/2014/main" id="{693AB224-3AFF-827F-8E7F-4A43A33FD748}"/>
              </a:ext>
            </a:extLst>
          </p:cNvPr>
          <p:cNvSpPr txBox="1">
            <a:spLocks/>
          </p:cNvSpPr>
          <p:nvPr/>
        </p:nvSpPr>
        <p:spPr>
          <a:xfrm>
            <a:off x="6740624" y="2636912"/>
            <a:ext cx="5340424" cy="3816424"/>
          </a:xfrm>
          <a:prstGeom prst="rect">
            <a:avLst/>
          </a:prstGeom>
          <a:solidFill>
            <a:srgbClr val="FF7C80"/>
          </a:solidFill>
          <a:ln>
            <a:solidFill>
              <a:srgbClr val="FF0000"/>
            </a:solidFill>
          </a:ln>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s-MX" sz="24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Hacer cortes de antigüedad a quien trabaje más de 12 meses en 18.</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Contratar personal en la informalidad o sin Seguridad Social.</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Utilizar los servicios de empresas sin REPSE.</a:t>
            </a:r>
          </a:p>
          <a:p>
            <a:pPr fontAlgn="auto">
              <a:lnSpc>
                <a:spcPct val="120000"/>
              </a:lnSpc>
              <a:spcAft>
                <a:spcPts val="0"/>
              </a:spcAft>
            </a:pPr>
            <a:endParaRPr lang="es-MX" sz="2400" dirty="0">
              <a:latin typeface="Arial" panose="020B0604020202020204" pitchFamily="34" charset="0"/>
              <a:cs typeface="Arial" panose="020B0604020202020204" pitchFamily="34" charset="0"/>
            </a:endParaRPr>
          </a:p>
        </p:txBody>
      </p:sp>
      <p:sp>
        <p:nvSpPr>
          <p:cNvPr id="10" name="Marcador de texto 2">
            <a:extLst>
              <a:ext uri="{FF2B5EF4-FFF2-40B4-BE49-F238E27FC236}">
                <a16:creationId xmlns:a16="http://schemas.microsoft.com/office/drawing/2014/main" id="{DE2BC5C8-3F8B-0AD0-C06A-CC1B55C2E5D4}"/>
              </a:ext>
            </a:extLst>
          </p:cNvPr>
          <p:cNvSpPr txBox="1">
            <a:spLocks/>
          </p:cNvSpPr>
          <p:nvPr/>
        </p:nvSpPr>
        <p:spPr>
          <a:xfrm>
            <a:off x="407368" y="1994421"/>
            <a:ext cx="5700464" cy="642491"/>
          </a:xfrm>
          <a:prstGeom prst="rect">
            <a:avLst/>
          </a:prstGeom>
          <a:solidFill>
            <a:schemeClr val="accent5">
              <a:lumMod val="75000"/>
            </a:schemeClr>
          </a:solidFill>
          <a:ln>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2800" b="1" dirty="0">
                <a:solidFill>
                  <a:schemeClr val="bg2"/>
                </a:solidFill>
                <a:latin typeface="Arial" panose="020B0604020202020204" pitchFamily="34" charset="0"/>
                <a:cs typeface="Arial" panose="020B0604020202020204" pitchFamily="34" charset="0"/>
              </a:rPr>
              <a:t>LINEAMIENTOS</a:t>
            </a:r>
          </a:p>
        </p:txBody>
      </p:sp>
      <p:sp>
        <p:nvSpPr>
          <p:cNvPr id="11" name="Marcador de texto 2">
            <a:extLst>
              <a:ext uri="{FF2B5EF4-FFF2-40B4-BE49-F238E27FC236}">
                <a16:creationId xmlns:a16="http://schemas.microsoft.com/office/drawing/2014/main" id="{0E867B82-7360-FE38-47E8-4816481C5FC1}"/>
              </a:ext>
            </a:extLst>
          </p:cNvPr>
          <p:cNvSpPr txBox="1">
            <a:spLocks/>
          </p:cNvSpPr>
          <p:nvPr/>
        </p:nvSpPr>
        <p:spPr>
          <a:xfrm>
            <a:off x="6757943" y="1988840"/>
            <a:ext cx="5314721" cy="642491"/>
          </a:xfrm>
          <a:prstGeom prst="rect">
            <a:avLst/>
          </a:prstGeom>
          <a:solidFill>
            <a:srgbClr val="C0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ES" sz="2800" b="1" dirty="0">
                <a:solidFill>
                  <a:schemeClr val="bg2"/>
                </a:solidFill>
                <a:latin typeface="Arial" panose="020B0604020202020204" pitchFamily="34" charset="0"/>
                <a:cs typeface="Arial" panose="020B0604020202020204" pitchFamily="34" charset="0"/>
              </a:rPr>
              <a:t>MALAS PRÁCTICAS</a:t>
            </a:r>
            <a:endParaRPr lang="es-MX" sz="2800" b="1" dirty="0">
              <a:solidFill>
                <a:schemeClr val="bg2"/>
              </a:solidFill>
              <a:latin typeface="Arial" panose="020B0604020202020204" pitchFamily="34" charset="0"/>
              <a:cs typeface="Arial" panose="020B0604020202020204" pitchFamily="34" charset="0"/>
            </a:endParaRPr>
          </a:p>
        </p:txBody>
      </p:sp>
      <p:sp>
        <p:nvSpPr>
          <p:cNvPr id="5" name="Título 1">
            <a:extLst>
              <a:ext uri="{FF2B5EF4-FFF2-40B4-BE49-F238E27FC236}">
                <a16:creationId xmlns:a16="http://schemas.microsoft.com/office/drawing/2014/main" id="{B744CCC2-9909-E40A-476B-40E7D0B8245B}"/>
              </a:ext>
            </a:extLst>
          </p:cNvPr>
          <p:cNvSpPr txBox="1">
            <a:spLocks/>
          </p:cNvSpPr>
          <p:nvPr/>
        </p:nvSpPr>
        <p:spPr>
          <a:xfrm>
            <a:off x="1703512" y="260648"/>
            <a:ext cx="8352928" cy="64249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es-MX" sz="3600" b="1" dirty="0">
                <a:latin typeface="Arial" panose="020B0604020202020204" pitchFamily="34" charset="0"/>
                <a:cs typeface="Arial" panose="020B0604020202020204" pitchFamily="34" charset="0"/>
              </a:rPr>
              <a:t>4.2 Propuesta por Sector</a:t>
            </a:r>
          </a:p>
        </p:txBody>
      </p:sp>
    </p:spTree>
    <p:extLst>
      <p:ext uri="{BB962C8B-B14F-4D97-AF65-F5344CB8AC3E}">
        <p14:creationId xmlns:p14="http://schemas.microsoft.com/office/powerpoint/2010/main" val="3622546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836DDBA5-3D72-5309-B4BF-2D1C02AAD565}"/>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contenido 2">
            <a:extLst>
              <a:ext uri="{FF2B5EF4-FFF2-40B4-BE49-F238E27FC236}">
                <a16:creationId xmlns:a16="http://schemas.microsoft.com/office/drawing/2014/main" id="{FF8553BA-CA3F-A9FE-72C3-0687DE70AA64}"/>
              </a:ext>
            </a:extLst>
          </p:cNvPr>
          <p:cNvSpPr txBox="1">
            <a:spLocks/>
          </p:cNvSpPr>
          <p:nvPr/>
        </p:nvSpPr>
        <p:spPr>
          <a:xfrm>
            <a:off x="731403" y="1160748"/>
            <a:ext cx="10729193" cy="5220580"/>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endParaRPr lang="es-MX" sz="2400" dirty="0">
              <a:solidFill>
                <a:schemeClr val="bg1"/>
              </a:solidFill>
              <a:latin typeface="Arial" panose="020B0604020202020204" pitchFamily="34" charset="0"/>
              <a:cs typeface="Arial" panose="020B0604020202020204" pitchFamily="34" charset="0"/>
            </a:endParaRPr>
          </a:p>
          <a:p>
            <a:pPr marL="0" indent="0" fontAlgn="auto">
              <a:spcAft>
                <a:spcPts val="0"/>
              </a:spcAft>
              <a:buNone/>
            </a:pPr>
            <a:r>
              <a:rPr lang="es-MX" sz="2400" dirty="0">
                <a:solidFill>
                  <a:schemeClr val="bg1"/>
                </a:solidFill>
                <a:latin typeface="Arial" panose="020B0604020202020204" pitchFamily="34" charset="0"/>
                <a:cs typeface="Arial" panose="020B0604020202020204" pitchFamily="34" charset="0"/>
              </a:rPr>
              <a:t>1.- </a:t>
            </a:r>
            <a:r>
              <a:rPr lang="es-MX" sz="2400" b="1" dirty="0">
                <a:solidFill>
                  <a:schemeClr val="bg1"/>
                </a:solidFill>
                <a:latin typeface="Arial" panose="020B0604020202020204" pitchFamily="34" charset="0"/>
                <a:cs typeface="Arial" panose="020B0604020202020204" pitchFamily="34" charset="0"/>
              </a:rPr>
              <a:t>Lo más importante es que todo empleo, sea eventual, digital, a distancia, </a:t>
            </a:r>
            <a:r>
              <a:rPr lang="es-MX" sz="2400" b="1" dirty="0" err="1">
                <a:solidFill>
                  <a:schemeClr val="bg1"/>
                </a:solidFill>
                <a:latin typeface="Arial" panose="020B0604020202020204" pitchFamily="34" charset="0"/>
                <a:cs typeface="Arial" panose="020B0604020202020204" pitchFamily="34" charset="0"/>
              </a:rPr>
              <a:t>etc</a:t>
            </a:r>
            <a:r>
              <a:rPr lang="es-MX" sz="2400" b="1" dirty="0">
                <a:solidFill>
                  <a:schemeClr val="bg1"/>
                </a:solidFill>
                <a:latin typeface="Arial" panose="020B0604020202020204" pitchFamily="34" charset="0"/>
                <a:cs typeface="Arial" panose="020B0604020202020204" pitchFamily="34" charset="0"/>
              </a:rPr>
              <a:t>… es que sea formal, </a:t>
            </a:r>
            <a:r>
              <a:rPr lang="es-MX" sz="2400" dirty="0">
                <a:solidFill>
                  <a:schemeClr val="bg1"/>
                </a:solidFill>
                <a:latin typeface="Arial" panose="020B0604020202020204" pitchFamily="34" charset="0"/>
                <a:cs typeface="Arial" panose="020B0604020202020204" pitchFamily="34" charset="0"/>
              </a:rPr>
              <a:t>es decir, que el trabajador reciba además de las prestaciones de ley, seguridad social. Que se le reconozca como empleado.</a:t>
            </a:r>
          </a:p>
          <a:p>
            <a:pPr marL="0" indent="0" fontAlgn="auto">
              <a:spcAft>
                <a:spcPts val="0"/>
              </a:spcAft>
              <a:buNone/>
            </a:pPr>
            <a:endParaRPr lang="es-MX" sz="2400" dirty="0">
              <a:solidFill>
                <a:schemeClr val="bg1"/>
              </a:solidFill>
              <a:latin typeface="Arial" panose="020B0604020202020204" pitchFamily="34" charset="0"/>
              <a:cs typeface="Arial" panose="020B0604020202020204" pitchFamily="34" charset="0"/>
            </a:endParaRPr>
          </a:p>
          <a:p>
            <a:pPr marL="0" indent="0" fontAlgn="auto">
              <a:spcAft>
                <a:spcPts val="0"/>
              </a:spcAft>
              <a:buNone/>
            </a:pPr>
            <a:r>
              <a:rPr lang="es-MX" sz="2400" dirty="0">
                <a:solidFill>
                  <a:schemeClr val="bg1"/>
                </a:solidFill>
                <a:latin typeface="Arial" panose="020B0604020202020204" pitchFamily="34" charset="0"/>
                <a:cs typeface="Arial" panose="020B0604020202020204" pitchFamily="34" charset="0"/>
              </a:rPr>
              <a:t>2.- </a:t>
            </a:r>
            <a:r>
              <a:rPr lang="es-MX" sz="2400" b="1" dirty="0">
                <a:solidFill>
                  <a:schemeClr val="bg1"/>
                </a:solidFill>
                <a:latin typeface="Arial" panose="020B0604020202020204" pitchFamily="34" charset="0"/>
                <a:cs typeface="Arial" panose="020B0604020202020204" pitchFamily="34" charset="0"/>
              </a:rPr>
              <a:t>Evitar la evasión y elusión de responsabilidades patronales</a:t>
            </a:r>
            <a:r>
              <a:rPr lang="es-MX" sz="2400" dirty="0">
                <a:solidFill>
                  <a:schemeClr val="bg1"/>
                </a:solidFill>
                <a:latin typeface="Arial" panose="020B0604020202020204" pitchFamily="34" charset="0"/>
                <a:cs typeface="Arial" panose="020B0604020202020204" pitchFamily="34" charset="0"/>
              </a:rPr>
              <a:t>. No dejar que se contrate al trabajador a través de honorarios, asimilados a salarios, derechos de autor, sindicatos, cooperativas, </a:t>
            </a:r>
            <a:r>
              <a:rPr lang="es-MX" sz="2400" dirty="0" err="1">
                <a:solidFill>
                  <a:schemeClr val="bg1"/>
                </a:solidFill>
                <a:latin typeface="Arial" panose="020B0604020202020204" pitchFamily="34" charset="0"/>
                <a:cs typeface="Arial" panose="020B0604020202020204" pitchFamily="34" charset="0"/>
              </a:rPr>
              <a:t>etc</a:t>
            </a:r>
            <a:r>
              <a:rPr lang="es-MX" sz="2400" dirty="0">
                <a:solidFill>
                  <a:schemeClr val="bg1"/>
                </a:solidFill>
                <a:latin typeface="Arial" panose="020B0604020202020204" pitchFamily="34" charset="0"/>
                <a:cs typeface="Arial" panose="020B0604020202020204" pitchFamily="34" charset="0"/>
              </a:rPr>
              <a:t>… que simulan que es independiente.</a:t>
            </a:r>
          </a:p>
          <a:p>
            <a:pPr marL="0" indent="0" fontAlgn="auto">
              <a:spcAft>
                <a:spcPts val="0"/>
              </a:spcAft>
              <a:buNone/>
            </a:pPr>
            <a:endParaRPr lang="es-MX" sz="2400" dirty="0">
              <a:solidFill>
                <a:schemeClr val="bg1"/>
              </a:solidFill>
              <a:latin typeface="Arial" panose="020B0604020202020204" pitchFamily="34" charset="0"/>
              <a:cs typeface="Arial" panose="020B0604020202020204" pitchFamily="34" charset="0"/>
            </a:endParaRPr>
          </a:p>
          <a:p>
            <a:pPr marL="0" indent="0" fontAlgn="auto">
              <a:spcAft>
                <a:spcPts val="0"/>
              </a:spcAft>
              <a:buNone/>
            </a:pPr>
            <a:r>
              <a:rPr lang="es-MX" sz="2400" dirty="0">
                <a:solidFill>
                  <a:schemeClr val="bg1"/>
                </a:solidFill>
                <a:latin typeface="Arial" panose="020B0604020202020204" pitchFamily="34" charset="0"/>
                <a:cs typeface="Arial" panose="020B0604020202020204" pitchFamily="34" charset="0"/>
              </a:rPr>
              <a:t>3.- </a:t>
            </a:r>
            <a:r>
              <a:rPr lang="es-MX" sz="2400" b="1" dirty="0">
                <a:solidFill>
                  <a:schemeClr val="bg1"/>
                </a:solidFill>
                <a:latin typeface="Arial" panose="020B0604020202020204" pitchFamily="34" charset="0"/>
                <a:cs typeface="Arial" panose="020B0604020202020204" pitchFamily="34" charset="0"/>
              </a:rPr>
              <a:t>No permitir que se hagan cortes de antigüedad</a:t>
            </a:r>
            <a:r>
              <a:rPr lang="es-MX" sz="2400" dirty="0">
                <a:solidFill>
                  <a:schemeClr val="bg1"/>
                </a:solidFill>
                <a:latin typeface="Arial" panose="020B0604020202020204" pitchFamily="34" charset="0"/>
                <a:cs typeface="Arial" panose="020B0604020202020204" pitchFamily="34" charset="0"/>
              </a:rPr>
              <a:t>, es decir, que se use el esquema de trabajo eventual o temporal para que el empleado no genere antigüedad. </a:t>
            </a:r>
          </a:p>
        </p:txBody>
      </p:sp>
      <p:sp>
        <p:nvSpPr>
          <p:cNvPr id="6" name="CuadroTexto 5">
            <a:extLst>
              <a:ext uri="{FF2B5EF4-FFF2-40B4-BE49-F238E27FC236}">
                <a16:creationId xmlns:a16="http://schemas.microsoft.com/office/drawing/2014/main" id="{86E02597-39B1-E495-B901-92EF16C76551}"/>
              </a:ext>
            </a:extLst>
          </p:cNvPr>
          <p:cNvSpPr txBox="1"/>
          <p:nvPr/>
        </p:nvSpPr>
        <p:spPr>
          <a:xfrm>
            <a:off x="1487488" y="332656"/>
            <a:ext cx="8712968"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200" b="1" dirty="0">
                <a:latin typeface="Arial" panose="020B0604020202020204" pitchFamily="34" charset="0"/>
                <a:cs typeface="Arial" panose="020B0604020202020204" pitchFamily="34" charset="0"/>
              </a:rPr>
              <a:t>Propuesta Sobre el Empleo Eventual</a:t>
            </a:r>
            <a:endParaRPr lang="es-MX"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421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0FC64B9-06D6-BD26-8060-8042BAC90383}"/>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contenido 2">
            <a:extLst>
              <a:ext uri="{FF2B5EF4-FFF2-40B4-BE49-F238E27FC236}">
                <a16:creationId xmlns:a16="http://schemas.microsoft.com/office/drawing/2014/main" id="{A2792AD8-3BE8-90B2-2B35-C2A7F910A93E}"/>
              </a:ext>
            </a:extLst>
          </p:cNvPr>
          <p:cNvSpPr txBox="1">
            <a:spLocks/>
          </p:cNvSpPr>
          <p:nvPr/>
        </p:nvSpPr>
        <p:spPr>
          <a:xfrm>
            <a:off x="695400" y="1412776"/>
            <a:ext cx="11088010" cy="4392488"/>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endParaRPr lang="es-MX" sz="2400" dirty="0">
              <a:solidFill>
                <a:schemeClr val="bg1"/>
              </a:solidFill>
              <a:latin typeface="Arial" panose="020B0604020202020204" pitchFamily="34" charset="0"/>
              <a:cs typeface="Arial" panose="020B0604020202020204" pitchFamily="34" charset="0"/>
            </a:endParaRPr>
          </a:p>
          <a:p>
            <a:pPr marL="0" indent="0" fontAlgn="auto">
              <a:spcAft>
                <a:spcPts val="0"/>
              </a:spcAft>
              <a:buNone/>
            </a:pPr>
            <a:r>
              <a:rPr lang="es-MX" sz="2400" dirty="0">
                <a:solidFill>
                  <a:schemeClr val="bg1"/>
                </a:solidFill>
                <a:latin typeface="Arial" panose="020B0604020202020204" pitchFamily="34" charset="0"/>
                <a:cs typeface="Arial" panose="020B0604020202020204" pitchFamily="34" charset="0"/>
              </a:rPr>
              <a:t>4.- </a:t>
            </a:r>
            <a:r>
              <a:rPr lang="es-MX" sz="2400" b="1" dirty="0">
                <a:solidFill>
                  <a:schemeClr val="bg1"/>
                </a:solidFill>
                <a:latin typeface="Arial" panose="020B0604020202020204" pitchFamily="34" charset="0"/>
                <a:cs typeface="Arial" panose="020B0604020202020204" pitchFamily="34" charset="0"/>
              </a:rPr>
              <a:t>Publicar el reglamento </a:t>
            </a:r>
            <a:r>
              <a:rPr lang="es-MX" sz="2400" dirty="0">
                <a:solidFill>
                  <a:schemeClr val="bg1"/>
                </a:solidFill>
                <a:latin typeface="Arial" panose="020B0604020202020204" pitchFamily="34" charset="0"/>
                <a:cs typeface="Arial" panose="020B0604020202020204" pitchFamily="34" charset="0"/>
              </a:rPr>
              <a:t>del trabajo eventual formal. Permitiendo la subcontratación de servicios especializados cuando es realmente temporal, por obra o servicio determinado.</a:t>
            </a:r>
          </a:p>
          <a:p>
            <a:pPr marL="0" indent="0" fontAlgn="auto">
              <a:spcAft>
                <a:spcPts val="0"/>
              </a:spcAft>
              <a:buNone/>
            </a:pPr>
            <a:endParaRPr lang="es-MX" sz="2400" dirty="0">
              <a:solidFill>
                <a:schemeClr val="bg1"/>
              </a:solidFill>
              <a:latin typeface="Arial" panose="020B0604020202020204" pitchFamily="34" charset="0"/>
              <a:cs typeface="Arial" panose="020B0604020202020204" pitchFamily="34" charset="0"/>
            </a:endParaRPr>
          </a:p>
          <a:p>
            <a:pPr marL="0" indent="0" fontAlgn="auto">
              <a:spcAft>
                <a:spcPts val="0"/>
              </a:spcAft>
              <a:buNone/>
            </a:pPr>
            <a:r>
              <a:rPr lang="es-MX" sz="2400" dirty="0">
                <a:solidFill>
                  <a:schemeClr val="bg1"/>
                </a:solidFill>
                <a:latin typeface="Arial" panose="020B0604020202020204" pitchFamily="34" charset="0"/>
                <a:cs typeface="Arial" panose="020B0604020202020204" pitchFamily="34" charset="0"/>
              </a:rPr>
              <a:t>5.- </a:t>
            </a:r>
            <a:r>
              <a:rPr lang="es-MX" sz="2400" b="1" dirty="0">
                <a:solidFill>
                  <a:schemeClr val="bg1"/>
                </a:solidFill>
                <a:latin typeface="Arial" panose="020B0604020202020204" pitchFamily="34" charset="0"/>
                <a:cs typeface="Arial" panose="020B0604020202020204" pitchFamily="34" charset="0"/>
              </a:rPr>
              <a:t>Continuar con la inspección a los evasores y a quienes hacen elusión de responsabilidades laborales.</a:t>
            </a:r>
            <a:r>
              <a:rPr lang="es-MX" sz="2400" dirty="0">
                <a:solidFill>
                  <a:schemeClr val="bg1"/>
                </a:solidFill>
                <a:latin typeface="Arial" panose="020B0604020202020204" pitchFamily="34" charset="0"/>
                <a:cs typeface="Arial" panose="020B0604020202020204" pitchFamily="34" charset="0"/>
              </a:rPr>
              <a:t> Inspeccionar también a quienes no se registran en el REPSE.</a:t>
            </a:r>
          </a:p>
          <a:p>
            <a:pPr marL="0" indent="0" fontAlgn="auto">
              <a:spcAft>
                <a:spcPts val="0"/>
              </a:spcAft>
              <a:buNone/>
            </a:pPr>
            <a:endParaRPr lang="es-MX" sz="2400" dirty="0">
              <a:solidFill>
                <a:schemeClr val="bg1"/>
              </a:solidFill>
              <a:latin typeface="Arial" panose="020B0604020202020204" pitchFamily="34" charset="0"/>
              <a:cs typeface="Arial" panose="020B0604020202020204" pitchFamily="34" charset="0"/>
            </a:endParaRPr>
          </a:p>
          <a:p>
            <a:pPr marL="0" indent="0" fontAlgn="auto">
              <a:spcAft>
                <a:spcPts val="0"/>
              </a:spcAft>
              <a:buNone/>
            </a:pPr>
            <a:r>
              <a:rPr lang="es-MX" sz="2400" dirty="0">
                <a:solidFill>
                  <a:schemeClr val="bg1"/>
                </a:solidFill>
                <a:latin typeface="Arial" panose="020B0604020202020204" pitchFamily="34" charset="0"/>
                <a:cs typeface="Arial" panose="020B0604020202020204" pitchFamily="34" charset="0"/>
              </a:rPr>
              <a:t>6.- Generar un registro único de empresas de trabajo temporal o eventual, certificadas dentro del REPSE. </a:t>
            </a:r>
          </a:p>
        </p:txBody>
      </p:sp>
      <p:sp>
        <p:nvSpPr>
          <p:cNvPr id="6" name="CuadroTexto 5">
            <a:extLst>
              <a:ext uri="{FF2B5EF4-FFF2-40B4-BE49-F238E27FC236}">
                <a16:creationId xmlns:a16="http://schemas.microsoft.com/office/drawing/2014/main" id="{F2187171-1FC5-C54B-C115-E39074D3C6AB}"/>
              </a:ext>
            </a:extLst>
          </p:cNvPr>
          <p:cNvSpPr txBox="1"/>
          <p:nvPr/>
        </p:nvSpPr>
        <p:spPr>
          <a:xfrm>
            <a:off x="1487488" y="332656"/>
            <a:ext cx="8712968" cy="58477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200" b="1" dirty="0">
                <a:latin typeface="Arial" panose="020B0604020202020204" pitchFamily="34" charset="0"/>
                <a:cs typeface="Arial" panose="020B0604020202020204" pitchFamily="34" charset="0"/>
              </a:rPr>
              <a:t>Propuesta Sobre el Empleo Eventual</a:t>
            </a:r>
            <a:endParaRPr lang="es-MX"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067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C759EA-691C-42F5-D057-9C4B177B8205}"/>
              </a:ext>
            </a:extLst>
          </p:cNvPr>
          <p:cNvSpPr txBox="1"/>
          <p:nvPr/>
        </p:nvSpPr>
        <p:spPr>
          <a:xfrm>
            <a:off x="1127448" y="267035"/>
            <a:ext cx="5400600"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600" b="1" dirty="0">
                <a:latin typeface="Arial" panose="020B0604020202020204" pitchFamily="34" charset="0"/>
                <a:cs typeface="Arial" panose="020B0604020202020204" pitchFamily="34" charset="0"/>
              </a:rPr>
              <a:t>Índice</a:t>
            </a:r>
            <a:endParaRPr lang="es-MX" sz="3600" b="1" dirty="0">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BDA89433-5DEC-C1BC-FEBC-FA4949F0AF80}"/>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
            <a:extLst>
              <a:ext uri="{FF2B5EF4-FFF2-40B4-BE49-F238E27FC236}">
                <a16:creationId xmlns:a16="http://schemas.microsoft.com/office/drawing/2014/main" id="{590F5D24-12D7-28C2-A85B-1F1E9E6B0412}"/>
              </a:ext>
            </a:extLst>
          </p:cNvPr>
          <p:cNvSpPr txBox="1"/>
          <p:nvPr/>
        </p:nvSpPr>
        <p:spPr>
          <a:xfrm>
            <a:off x="911424" y="1268760"/>
            <a:ext cx="9649072" cy="4524315"/>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914400" lvl="1" indent="-457200">
              <a:buFont typeface="+mj-lt"/>
              <a:buAutoNum type="arabicPeriod"/>
            </a:pPr>
            <a:endParaRPr lang="es-ES" dirty="0">
              <a:latin typeface="Arial" panose="020B0604020202020204" pitchFamily="34" charset="0"/>
              <a:cs typeface="Arial" panose="020B0604020202020204" pitchFamily="34" charset="0"/>
            </a:endParaRPr>
          </a:p>
          <a:p>
            <a:pPr marL="914400" lvl="1" indent="-457200">
              <a:buFont typeface="+mj-lt"/>
              <a:buAutoNum type="arabicPeriod"/>
            </a:pPr>
            <a:r>
              <a:rPr lang="es-ES" dirty="0">
                <a:latin typeface="Arial" panose="020B0604020202020204" pitchFamily="34" charset="0"/>
                <a:cs typeface="Arial" panose="020B0604020202020204" pitchFamily="34" charset="0"/>
              </a:rPr>
              <a:t>Prólogo.</a:t>
            </a:r>
          </a:p>
          <a:p>
            <a:pPr marL="914400" lvl="1" indent="-457200">
              <a:buFont typeface="+mj-lt"/>
              <a:buAutoNum type="arabicPeriod"/>
            </a:pPr>
            <a:r>
              <a:rPr lang="es-ES" dirty="0">
                <a:latin typeface="Arial" panose="020B0604020202020204" pitchFamily="34" charset="0"/>
                <a:cs typeface="Arial" panose="020B0604020202020204" pitchFamily="34" charset="0"/>
              </a:rPr>
              <a:t>Definiciones y Situación Actual de la Informalidad.</a:t>
            </a:r>
          </a:p>
          <a:p>
            <a:pPr marL="914400" lvl="1" indent="-457200">
              <a:buFont typeface="+mj-lt"/>
              <a:buAutoNum type="arabicPeriod"/>
            </a:pPr>
            <a:r>
              <a:rPr lang="es-ES" dirty="0">
                <a:latin typeface="Arial" panose="020B0604020202020204" pitchFamily="34" charset="0"/>
                <a:cs typeface="Arial" panose="020B0604020202020204" pitchFamily="34" charset="0"/>
              </a:rPr>
              <a:t>Investigación.</a:t>
            </a:r>
          </a:p>
          <a:p>
            <a:pPr marL="914400" lvl="1" indent="-457200">
              <a:buFont typeface="+mj-lt"/>
              <a:buAutoNum type="arabicPeriod"/>
            </a:pPr>
            <a:r>
              <a:rPr lang="es-ES" dirty="0">
                <a:latin typeface="Arial" panose="020B0604020202020204" pitchFamily="34" charset="0"/>
                <a:cs typeface="Arial" panose="020B0604020202020204" pitchFamily="34" charset="0"/>
              </a:rPr>
              <a:t>Propuestas:	</a:t>
            </a:r>
          </a:p>
          <a:p>
            <a:pPr lvl="1"/>
            <a:r>
              <a:rPr lang="es-ES" dirty="0">
                <a:latin typeface="Arial" panose="020B0604020202020204" pitchFamily="34" charset="0"/>
                <a:cs typeface="Arial" panose="020B0604020202020204" pitchFamily="34" charset="0"/>
              </a:rPr>
              <a:t>	4.1. Propuestas Generales.</a:t>
            </a:r>
          </a:p>
          <a:p>
            <a:pPr lvl="1"/>
            <a:r>
              <a:rPr lang="es-ES" dirty="0">
                <a:latin typeface="Arial" panose="020B0604020202020204" pitchFamily="34" charset="0"/>
                <a:cs typeface="Arial" panose="020B0604020202020204" pitchFamily="34" charset="0"/>
              </a:rPr>
              <a:t>	4.2. Propuestas por Sector.</a:t>
            </a:r>
          </a:p>
          <a:p>
            <a:pPr lvl="1"/>
            <a:r>
              <a:rPr lang="es-ES" dirty="0">
                <a:latin typeface="Arial" panose="020B0604020202020204" pitchFamily="34" charset="0"/>
                <a:cs typeface="Arial" panose="020B0604020202020204" pitchFamily="34" charset="0"/>
              </a:rPr>
              <a:t>	4.3. Propuestas para Trabajadores Eventuales.</a:t>
            </a:r>
          </a:p>
          <a:p>
            <a:pPr lvl="1"/>
            <a:r>
              <a:rPr lang="es-ES" dirty="0">
                <a:latin typeface="Arial" panose="020B0604020202020204" pitchFamily="34" charset="0"/>
                <a:cs typeface="Arial" panose="020B0604020202020204" pitchFamily="34" charset="0"/>
              </a:rPr>
              <a:t>5. Plan de Ejecución.</a:t>
            </a:r>
          </a:p>
          <a:p>
            <a:pPr lvl="1"/>
            <a:r>
              <a:rPr lang="es-ES" dirty="0">
                <a:latin typeface="Arial" panose="020B0604020202020204" pitchFamily="34" charset="0"/>
                <a:cs typeface="Arial" panose="020B0604020202020204" pitchFamily="34" charset="0"/>
              </a:rPr>
              <a:t>6. Información Complementaría (Convenio 181, OIT).</a:t>
            </a:r>
          </a:p>
          <a:p>
            <a:pPr marL="914400" lvl="1" indent="-457200">
              <a:buFont typeface="+mj-lt"/>
              <a:buAutoNum type="arabicPeriod"/>
            </a:pPr>
            <a:endParaRPr lang="es-ES"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597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6726FF-9F76-9AB6-34BC-2CCA4BA2C233}"/>
              </a:ext>
            </a:extLst>
          </p:cNvPr>
          <p:cNvSpPr txBox="1">
            <a:spLocks/>
          </p:cNvSpPr>
          <p:nvPr/>
        </p:nvSpPr>
        <p:spPr>
          <a:xfrm>
            <a:off x="838200" y="260649"/>
            <a:ext cx="10515600" cy="86409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s-MX" sz="3600" b="1" dirty="0">
                <a:latin typeface="Arial" panose="020B0604020202020204" pitchFamily="34" charset="0"/>
                <a:cs typeface="Arial" panose="020B0604020202020204" pitchFamily="34" charset="0"/>
              </a:rPr>
              <a:t>ETT (Empresas de Trabajo Temporal) con REPSE</a:t>
            </a:r>
          </a:p>
        </p:txBody>
      </p:sp>
      <p:sp>
        <p:nvSpPr>
          <p:cNvPr id="3" name="Marcador de contenido 2">
            <a:extLst>
              <a:ext uri="{FF2B5EF4-FFF2-40B4-BE49-F238E27FC236}">
                <a16:creationId xmlns:a16="http://schemas.microsoft.com/office/drawing/2014/main" id="{4ECE4EED-E64B-D071-C0F1-520B63F9D869}"/>
              </a:ext>
            </a:extLst>
          </p:cNvPr>
          <p:cNvSpPr txBox="1">
            <a:spLocks/>
          </p:cNvSpPr>
          <p:nvPr/>
        </p:nvSpPr>
        <p:spPr>
          <a:xfrm>
            <a:off x="838200" y="1200616"/>
            <a:ext cx="5181600" cy="4964688"/>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panose="05000000000000000000" pitchFamily="2" charset="2"/>
              <a:buChar char="Ø"/>
            </a:pPr>
            <a:r>
              <a:rPr lang="es-MX" sz="2400" dirty="0">
                <a:solidFill>
                  <a:schemeClr val="bg1"/>
                </a:solidFill>
                <a:latin typeface="Arial" panose="020B0604020202020204" pitchFamily="34" charset="0"/>
                <a:cs typeface="Arial" panose="020B0604020202020204" pitchFamily="34" charset="0"/>
              </a:rPr>
              <a:t>Para contratar en la formalidad al personal necesario ante picos de trabajo, ventas o producción.</a:t>
            </a:r>
          </a:p>
          <a:p>
            <a:pPr fontAlgn="auto">
              <a:lnSpc>
                <a:spcPct val="100000"/>
              </a:lnSpc>
              <a:spcAft>
                <a:spcPts val="0"/>
              </a:spcAft>
              <a:buFont typeface="Wingdings" panose="05000000000000000000" pitchFamily="2" charset="2"/>
              <a:buChar char="Ø"/>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Ø"/>
            </a:pPr>
            <a:r>
              <a:rPr lang="es-MX" sz="2400" dirty="0">
                <a:solidFill>
                  <a:schemeClr val="bg1"/>
                </a:solidFill>
                <a:latin typeface="Arial" panose="020B0604020202020204" pitchFamily="34" charset="0"/>
                <a:cs typeface="Arial" panose="020B0604020202020204" pitchFamily="34" charset="0"/>
              </a:rPr>
              <a:t>Disminuir la rotación de personal, ya que el personal temporal debe ser capacitado.</a:t>
            </a:r>
          </a:p>
          <a:p>
            <a:pPr fontAlgn="auto">
              <a:spcAft>
                <a:spcPts val="0"/>
              </a:spcAft>
              <a:buFont typeface="Wingdings" panose="05000000000000000000" pitchFamily="2" charset="2"/>
              <a:buChar char="Ø"/>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Ø"/>
            </a:pPr>
            <a:r>
              <a:rPr lang="es-MX" sz="2400" dirty="0">
                <a:solidFill>
                  <a:schemeClr val="bg1"/>
                </a:solidFill>
                <a:latin typeface="Arial" panose="020B0604020202020204" pitchFamily="34" charset="0"/>
                <a:cs typeface="Arial" panose="020B0604020202020204" pitchFamily="34" charset="0"/>
              </a:rPr>
              <a:t>Dar trabajo con mayor prontitud a ciertas poblaciones o colectivos.</a:t>
            </a:r>
          </a:p>
          <a:p>
            <a:pPr fontAlgn="auto">
              <a:spcAft>
                <a:spcPts val="0"/>
              </a:spcAft>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pPr>
            <a:endParaRPr lang="es-MX" sz="2400" dirty="0">
              <a:solidFill>
                <a:schemeClr val="bg1"/>
              </a:solidFill>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432C7D33-EEF6-11D2-5307-49C29D05A90D}"/>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3">
            <a:extLst>
              <a:ext uri="{FF2B5EF4-FFF2-40B4-BE49-F238E27FC236}">
                <a16:creationId xmlns:a16="http://schemas.microsoft.com/office/drawing/2014/main" id="{82A9DC59-02EF-2FFB-85C1-A07BBC6B21CF}"/>
              </a:ext>
            </a:extLst>
          </p:cNvPr>
          <p:cNvSpPr txBox="1">
            <a:spLocks/>
          </p:cNvSpPr>
          <p:nvPr/>
        </p:nvSpPr>
        <p:spPr>
          <a:xfrm>
            <a:off x="6528048" y="1196752"/>
            <a:ext cx="5181600" cy="4968552"/>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panose="05000000000000000000" pitchFamily="2" charset="2"/>
              <a:buChar char="Ø"/>
            </a:pPr>
            <a:r>
              <a:rPr lang="es-MX" sz="2400" dirty="0">
                <a:solidFill>
                  <a:schemeClr val="bg1"/>
                </a:solidFill>
                <a:latin typeface="Arial" panose="020B0604020202020204" pitchFamily="34" charset="0"/>
                <a:cs typeface="Arial" panose="020B0604020202020204" pitchFamily="34" charset="0"/>
              </a:rPr>
              <a:t>Eliminar cortes de antigüedad.</a:t>
            </a:r>
          </a:p>
          <a:p>
            <a:pPr fontAlgn="auto">
              <a:spcAft>
                <a:spcPts val="0"/>
              </a:spcAft>
              <a:buFont typeface="Wingdings" panose="05000000000000000000" pitchFamily="2" charset="2"/>
              <a:buChar char="Ø"/>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Ø"/>
            </a:pPr>
            <a:r>
              <a:rPr lang="es-MX" sz="2400" dirty="0">
                <a:solidFill>
                  <a:schemeClr val="bg1"/>
                </a:solidFill>
                <a:latin typeface="Arial" panose="020B0604020202020204" pitchFamily="34" charset="0"/>
                <a:cs typeface="Arial" panose="020B0604020202020204" pitchFamily="34" charset="0"/>
              </a:rPr>
              <a:t>El máximo de meses que un trabajador puede ser eventual es de 12.</a:t>
            </a:r>
          </a:p>
          <a:p>
            <a:pPr fontAlgn="auto">
              <a:spcAft>
                <a:spcPts val="0"/>
              </a:spcAft>
              <a:buFont typeface="Wingdings" panose="05000000000000000000" pitchFamily="2" charset="2"/>
              <a:buChar char="Ø"/>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Ø"/>
            </a:pPr>
            <a:r>
              <a:rPr lang="es-MX" sz="2400" dirty="0">
                <a:solidFill>
                  <a:schemeClr val="bg1"/>
                </a:solidFill>
                <a:latin typeface="Arial" panose="020B0604020202020204" pitchFamily="34" charset="0"/>
                <a:cs typeface="Arial" panose="020B0604020202020204" pitchFamily="34" charset="0"/>
              </a:rPr>
              <a:t>Combatir los métodos de contratación informal (honorarios, asimilados, sindicatos, cooperativas, sin registro).</a:t>
            </a:r>
          </a:p>
          <a:p>
            <a:pPr fontAlgn="auto">
              <a:spcAft>
                <a:spcPts val="0"/>
              </a:spcAft>
              <a:buFont typeface="Wingdings" panose="05000000000000000000" pitchFamily="2" charset="2"/>
              <a:buChar char="Ø"/>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Ø"/>
            </a:pPr>
            <a:r>
              <a:rPr lang="es-MX" sz="2400" dirty="0">
                <a:solidFill>
                  <a:schemeClr val="bg1"/>
                </a:solidFill>
                <a:latin typeface="Arial" panose="020B0604020202020204" pitchFamily="34" charset="0"/>
                <a:cs typeface="Arial" panose="020B0604020202020204" pitchFamily="34" charset="0"/>
              </a:rPr>
              <a:t>Ratificar la convención 181.</a:t>
            </a:r>
          </a:p>
        </p:txBody>
      </p:sp>
    </p:spTree>
    <p:extLst>
      <p:ext uri="{BB962C8B-B14F-4D97-AF65-F5344CB8AC3E}">
        <p14:creationId xmlns:p14="http://schemas.microsoft.com/office/powerpoint/2010/main" val="2804004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4A794647-8A70-F200-E6DC-EA4429D9B50F}"/>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contenido 2">
            <a:extLst>
              <a:ext uri="{FF2B5EF4-FFF2-40B4-BE49-F238E27FC236}">
                <a16:creationId xmlns:a16="http://schemas.microsoft.com/office/drawing/2014/main" id="{C788228E-D521-2A5D-5FBF-FDF60AB26DBD}"/>
              </a:ext>
            </a:extLst>
          </p:cNvPr>
          <p:cNvSpPr txBox="1">
            <a:spLocks/>
          </p:cNvSpPr>
          <p:nvPr/>
        </p:nvSpPr>
        <p:spPr>
          <a:xfrm>
            <a:off x="981000" y="1268760"/>
            <a:ext cx="10515600" cy="5184576"/>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panose="05000000000000000000" pitchFamily="2" charset="2"/>
              <a:buChar char="ü"/>
            </a:pPr>
            <a:r>
              <a:rPr lang="es-MX" sz="2400" dirty="0">
                <a:solidFill>
                  <a:schemeClr val="bg1"/>
                </a:solidFill>
                <a:latin typeface="Arial" panose="020B0604020202020204" pitchFamily="34" charset="0"/>
                <a:cs typeface="Arial" panose="020B0604020202020204" pitchFamily="34" charset="0"/>
              </a:rPr>
              <a:t>Gracias a la selección especializada de las ETT el personal es contratado en forma oportuna y con formalidad.</a:t>
            </a:r>
          </a:p>
          <a:p>
            <a:pPr fontAlgn="auto">
              <a:lnSpc>
                <a:spcPct val="100000"/>
              </a:lnSpc>
              <a:spcAft>
                <a:spcPts val="0"/>
              </a:spcAft>
              <a:buFont typeface="Wingdings" panose="05000000000000000000" pitchFamily="2" charset="2"/>
              <a:buChar char="ü"/>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ü"/>
            </a:pPr>
            <a:r>
              <a:rPr lang="es-MX" sz="2400" dirty="0">
                <a:solidFill>
                  <a:schemeClr val="bg1"/>
                </a:solidFill>
                <a:latin typeface="Arial" panose="020B0604020202020204" pitchFamily="34" charset="0"/>
                <a:cs typeface="Arial" panose="020B0604020202020204" pitchFamily="34" charset="0"/>
              </a:rPr>
              <a:t>Permite cubrir las vacantes en la formalidad y con el respaldo de una empresa ante situaciones de rotación, abandono o baja del empleado.</a:t>
            </a:r>
          </a:p>
          <a:p>
            <a:pPr fontAlgn="auto">
              <a:lnSpc>
                <a:spcPct val="100000"/>
              </a:lnSpc>
              <a:spcAft>
                <a:spcPts val="0"/>
              </a:spcAft>
              <a:buFont typeface="Wingdings" panose="05000000000000000000" pitchFamily="2" charset="2"/>
              <a:buChar char="ü"/>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ü"/>
            </a:pPr>
            <a:r>
              <a:rPr lang="es-MX" sz="2400" dirty="0">
                <a:solidFill>
                  <a:schemeClr val="bg1"/>
                </a:solidFill>
                <a:latin typeface="Arial" panose="020B0604020202020204" pitchFamily="34" charset="0"/>
                <a:cs typeface="Arial" panose="020B0604020202020204" pitchFamily="34" charset="0"/>
              </a:rPr>
              <a:t>Disminuye los problemas de falta de candidatos y rotación de personal.</a:t>
            </a:r>
          </a:p>
          <a:p>
            <a:pPr fontAlgn="auto">
              <a:spcAft>
                <a:spcPts val="0"/>
              </a:spcAft>
              <a:buFont typeface="Wingdings" panose="05000000000000000000" pitchFamily="2" charset="2"/>
              <a:buChar char="ü"/>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ü"/>
            </a:pPr>
            <a:r>
              <a:rPr lang="es-MX" sz="2400" dirty="0">
                <a:solidFill>
                  <a:schemeClr val="bg1"/>
                </a:solidFill>
                <a:latin typeface="Arial" panose="020B0604020202020204" pitchFamily="34" charset="0"/>
                <a:cs typeface="Arial" panose="020B0604020202020204" pitchFamily="34" charset="0"/>
              </a:rPr>
              <a:t>El personal siempre es contratado en la formalidad con seguridad social.</a:t>
            </a:r>
          </a:p>
          <a:p>
            <a:pPr fontAlgn="auto">
              <a:spcAft>
                <a:spcPts val="0"/>
              </a:spcAft>
              <a:buFont typeface="Wingdings" panose="05000000000000000000" pitchFamily="2" charset="2"/>
              <a:buChar char="ü"/>
            </a:pPr>
            <a:endParaRPr lang="es-MX" sz="2400" dirty="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ü"/>
            </a:pPr>
            <a:r>
              <a:rPr lang="es-MX" sz="2400" dirty="0">
                <a:solidFill>
                  <a:schemeClr val="bg1"/>
                </a:solidFill>
                <a:latin typeface="Arial" panose="020B0604020202020204" pitchFamily="34" charset="0"/>
                <a:cs typeface="Arial" panose="020B0604020202020204" pitchFamily="34" charset="0"/>
              </a:rPr>
              <a:t>El permiso REPSE sólo será otorgado a empresas que demuestran capacidad moral y cumplan con todos los requisitos.</a:t>
            </a:r>
          </a:p>
          <a:p>
            <a:pPr fontAlgn="auto">
              <a:spcAft>
                <a:spcPts val="0"/>
              </a:spcAft>
              <a:buFont typeface="Wingdings" panose="05000000000000000000" pitchFamily="2" charset="2"/>
              <a:buChar char="ü"/>
            </a:pPr>
            <a:endParaRPr lang="es-MX" sz="2400" dirty="0">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7D898C97-E430-2B8D-C3B0-997D3FF0E3B6}"/>
              </a:ext>
            </a:extLst>
          </p:cNvPr>
          <p:cNvSpPr txBox="1"/>
          <p:nvPr/>
        </p:nvSpPr>
        <p:spPr>
          <a:xfrm>
            <a:off x="1966664" y="332656"/>
            <a:ext cx="8305800"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indent="0" algn="ctr" fontAlgn="auto">
              <a:spcAft>
                <a:spcPts val="0"/>
              </a:spcAft>
              <a:buNone/>
            </a:pPr>
            <a:r>
              <a:rPr lang="es-MX" sz="3600" b="1" dirty="0">
                <a:latin typeface="Arial" panose="020B0604020202020204" pitchFamily="34" charset="0"/>
                <a:cs typeface="Arial" panose="020B0604020202020204" pitchFamily="34" charset="0"/>
              </a:rPr>
              <a:t>Por qué las ETT </a:t>
            </a:r>
          </a:p>
        </p:txBody>
      </p:sp>
    </p:spTree>
    <p:extLst>
      <p:ext uri="{BB962C8B-B14F-4D97-AF65-F5344CB8AC3E}">
        <p14:creationId xmlns:p14="http://schemas.microsoft.com/office/powerpoint/2010/main" val="246129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BA4F52-7D58-39A0-6828-28E88DAB806F}"/>
              </a:ext>
            </a:extLst>
          </p:cNvPr>
          <p:cNvSpPr txBox="1"/>
          <p:nvPr/>
        </p:nvSpPr>
        <p:spPr>
          <a:xfrm>
            <a:off x="1631504" y="1916832"/>
            <a:ext cx="8784976"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4800" b="1" dirty="0">
                <a:latin typeface="Arial" panose="020B0604020202020204" pitchFamily="34" charset="0"/>
                <a:cs typeface="Arial" panose="020B0604020202020204" pitchFamily="34" charset="0"/>
              </a:rPr>
              <a:t>5. Plan de Ejecución</a:t>
            </a:r>
            <a:endParaRPr lang="es-MX" sz="48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91483736-5023-54D8-DE7A-3E4F363CBF8D}"/>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75411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7ED4FA1-33DD-38C0-4CD8-EEC88136179C}"/>
              </a:ext>
            </a:extLst>
          </p:cNvPr>
          <p:cNvSpPr txBox="1"/>
          <p:nvPr/>
        </p:nvSpPr>
        <p:spPr>
          <a:xfrm>
            <a:off x="1055440" y="620688"/>
            <a:ext cx="10009112"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3200" b="1" dirty="0">
                <a:latin typeface="Arial" panose="020B0604020202020204" pitchFamily="34" charset="0"/>
                <a:cs typeface="Arial" panose="020B0604020202020204" pitchFamily="34" charset="0"/>
              </a:rPr>
              <a:t>5. Plan </a:t>
            </a:r>
            <a:r>
              <a:rPr lang="es-ES" sz="3200" b="1">
                <a:latin typeface="Arial" panose="020B0604020202020204" pitchFamily="34" charset="0"/>
                <a:cs typeface="Arial" panose="020B0604020202020204" pitchFamily="34" charset="0"/>
              </a:rPr>
              <a:t>de Ejecución </a:t>
            </a:r>
            <a:endParaRPr lang="es-MX" sz="3200" b="1" dirty="0">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BC9A9230-A2AC-995E-79F9-0CAFCCA599F7}"/>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esquinas redondeadas 5">
            <a:extLst>
              <a:ext uri="{FF2B5EF4-FFF2-40B4-BE49-F238E27FC236}">
                <a16:creationId xmlns:a16="http://schemas.microsoft.com/office/drawing/2014/main" id="{3875B7F8-3CA1-842F-392B-70FC70C72EBB}"/>
              </a:ext>
            </a:extLst>
          </p:cNvPr>
          <p:cNvSpPr/>
          <p:nvPr/>
        </p:nvSpPr>
        <p:spPr>
          <a:xfrm>
            <a:off x="695400" y="1700808"/>
            <a:ext cx="10801200" cy="4176464"/>
          </a:xfrm>
          <a:prstGeom prst="round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s-MX" sz="2800" dirty="0">
                <a:latin typeface="Arial" panose="020B0604020202020204" pitchFamily="34" charset="0"/>
                <a:cs typeface="Arial" panose="020B0604020202020204" pitchFamily="34" charset="0"/>
              </a:rPr>
              <a:t>Presentación en Cámaras y Asociaciones.</a:t>
            </a:r>
          </a:p>
          <a:p>
            <a:pPr marL="457200" indent="-457200">
              <a:buFont typeface="+mj-lt"/>
              <a:buAutoNum type="arabicPeriod"/>
            </a:pPr>
            <a:endParaRPr lang="es-MX" sz="2800" dirty="0">
              <a:latin typeface="Arial" panose="020B0604020202020204" pitchFamily="34" charset="0"/>
              <a:cs typeface="Arial" panose="020B0604020202020204" pitchFamily="34" charset="0"/>
            </a:endParaRPr>
          </a:p>
          <a:p>
            <a:pPr marL="457200" indent="-457200">
              <a:buFont typeface="+mj-lt"/>
              <a:buAutoNum type="arabicPeriod"/>
            </a:pPr>
            <a:r>
              <a:rPr lang="es-MX" sz="2800" dirty="0">
                <a:latin typeface="Arial" panose="020B0604020202020204" pitchFamily="34" charset="0"/>
                <a:cs typeface="Arial" panose="020B0604020202020204" pitchFamily="34" charset="0"/>
              </a:rPr>
              <a:t>Rueda de prensa con medios nacionales.</a:t>
            </a:r>
          </a:p>
          <a:p>
            <a:pPr marL="457200" indent="-457200">
              <a:buFont typeface="+mj-lt"/>
              <a:buAutoNum type="arabicPeriod"/>
            </a:pPr>
            <a:endParaRPr lang="es-MX" sz="2800" dirty="0">
              <a:latin typeface="Arial" panose="020B0604020202020204" pitchFamily="34" charset="0"/>
              <a:cs typeface="Arial" panose="020B0604020202020204" pitchFamily="34" charset="0"/>
            </a:endParaRPr>
          </a:p>
          <a:p>
            <a:pPr marL="457200" indent="-457200">
              <a:buFont typeface="+mj-lt"/>
              <a:buAutoNum type="arabicPeriod"/>
            </a:pPr>
            <a:r>
              <a:rPr lang="es-MX" sz="2800" dirty="0">
                <a:latin typeface="Arial" panose="020B0604020202020204" pitchFamily="34" charset="0"/>
                <a:cs typeface="Arial" panose="020B0604020202020204" pitchFamily="34" charset="0"/>
              </a:rPr>
              <a:t>Reunión con Funcionarios Públicos. (STPS, Diputados y Senadores).</a:t>
            </a:r>
          </a:p>
          <a:p>
            <a:pPr marL="457200" indent="-457200">
              <a:buFont typeface="+mj-lt"/>
              <a:buAutoNum type="arabicPeriod"/>
            </a:pPr>
            <a:endParaRPr lang="es-MX" sz="2800" dirty="0">
              <a:latin typeface="Arial" panose="020B0604020202020204" pitchFamily="34" charset="0"/>
              <a:cs typeface="Arial" panose="020B0604020202020204" pitchFamily="34" charset="0"/>
            </a:endParaRPr>
          </a:p>
          <a:p>
            <a:pPr marL="457200" indent="-457200">
              <a:buFont typeface="+mj-lt"/>
              <a:buAutoNum type="arabicPeriod"/>
            </a:pPr>
            <a:r>
              <a:rPr lang="es-MX" sz="2800" dirty="0">
                <a:latin typeface="Arial" panose="020B0604020202020204" pitchFamily="34" charset="0"/>
                <a:cs typeface="Arial" panose="020B0604020202020204" pitchFamily="34" charset="0"/>
              </a:rPr>
              <a:t>Presentación a Candidatos presidenciales y partidos políticos.</a:t>
            </a:r>
          </a:p>
        </p:txBody>
      </p:sp>
    </p:spTree>
    <p:extLst>
      <p:ext uri="{BB962C8B-B14F-4D97-AF65-F5344CB8AC3E}">
        <p14:creationId xmlns:p14="http://schemas.microsoft.com/office/powerpoint/2010/main" val="2926989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BA4F52-7D58-39A0-6828-28E88DAB806F}"/>
              </a:ext>
            </a:extLst>
          </p:cNvPr>
          <p:cNvSpPr txBox="1"/>
          <p:nvPr/>
        </p:nvSpPr>
        <p:spPr>
          <a:xfrm>
            <a:off x="1631504" y="1556792"/>
            <a:ext cx="8784976"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4800" b="1" dirty="0">
                <a:latin typeface="Arial" panose="020B0604020202020204" pitchFamily="34" charset="0"/>
                <a:cs typeface="Arial" panose="020B0604020202020204" pitchFamily="34" charset="0"/>
              </a:rPr>
              <a:t>6. Información Complementaria</a:t>
            </a:r>
            <a:endParaRPr lang="es-MX" sz="48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15785248-1558-EE25-DE70-73BDE9AC64A6}"/>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0D933FC6-FD0F-396C-D9BD-50BEEA99615A}"/>
              </a:ext>
            </a:extLst>
          </p:cNvPr>
          <p:cNvSpPr txBox="1"/>
          <p:nvPr/>
        </p:nvSpPr>
        <p:spPr>
          <a:xfrm>
            <a:off x="2783632" y="3573016"/>
            <a:ext cx="6408712" cy="646331"/>
          </a:xfrm>
          <a:prstGeom prst="rect">
            <a:avLst/>
          </a:prstGeom>
          <a:solidFill>
            <a:srgbClr val="0C18BA"/>
          </a:solidFill>
        </p:spPr>
        <p:txBody>
          <a:bodyPr wrap="square" rtlCol="0">
            <a:spAutoFit/>
          </a:bodyPr>
          <a:lstStyle/>
          <a:p>
            <a:pPr algn="ctr"/>
            <a:r>
              <a:rPr lang="es-ES" sz="3600" b="1" dirty="0">
                <a:solidFill>
                  <a:schemeClr val="bg1"/>
                </a:solidFill>
                <a:latin typeface="Arial" panose="020B0604020202020204" pitchFamily="34" charset="0"/>
                <a:cs typeface="Arial" panose="020B0604020202020204" pitchFamily="34" charset="0"/>
              </a:rPr>
              <a:t>Convenio 181 (OIT)</a:t>
            </a:r>
            <a:endParaRPr lang="es-MX"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378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026" name="Picture 2" descr="CFTC Paris | L’OIT préconise des systèmes de sécurité et de santé au ...">
            <a:extLst>
              <a:ext uri="{FF2B5EF4-FFF2-40B4-BE49-F238E27FC236}">
                <a16:creationId xmlns:a16="http://schemas.microsoft.com/office/drawing/2014/main" id="{EEE208F7-C662-58F9-8878-8894456478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2464" y="108205"/>
            <a:ext cx="1368152" cy="136815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E6B76103-E892-D33A-8D0F-ADCD397F9B58}"/>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09BC18E6-22E5-7B39-3C40-6A146B441AB9}"/>
              </a:ext>
            </a:extLst>
          </p:cNvPr>
          <p:cNvSpPr txBox="1"/>
          <p:nvPr/>
        </p:nvSpPr>
        <p:spPr>
          <a:xfrm>
            <a:off x="1574795" y="395953"/>
            <a:ext cx="7545541"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sz="3600" b="1" dirty="0">
                <a:latin typeface="Arial" panose="020B0604020202020204" pitchFamily="34" charset="0"/>
                <a:cs typeface="Arial" panose="020B0604020202020204" pitchFamily="34" charset="0"/>
              </a:rPr>
              <a:t>¿Qué es el Convenio 181?</a:t>
            </a:r>
            <a:endParaRPr lang="es-MX" sz="3600" b="1" dirty="0">
              <a:latin typeface="Arial" panose="020B0604020202020204" pitchFamily="34" charset="0"/>
              <a:cs typeface="Arial" panose="020B0604020202020204" pitchFamily="34" charset="0"/>
            </a:endParaRPr>
          </a:p>
        </p:txBody>
      </p:sp>
      <p:sp>
        <p:nvSpPr>
          <p:cNvPr id="4" name="object 38">
            <a:extLst>
              <a:ext uri="{FF2B5EF4-FFF2-40B4-BE49-F238E27FC236}">
                <a16:creationId xmlns:a16="http://schemas.microsoft.com/office/drawing/2014/main" id="{9A79D72D-E8E6-B9A5-0AC6-0096D50EDBEB}"/>
              </a:ext>
            </a:extLst>
          </p:cNvPr>
          <p:cNvSpPr txBox="1"/>
          <p:nvPr/>
        </p:nvSpPr>
        <p:spPr>
          <a:xfrm>
            <a:off x="487760" y="1628800"/>
            <a:ext cx="11433973" cy="4206280"/>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12700" rIns="0" bIns="0" rtlCol="0">
            <a:spAutoFit/>
          </a:bodyPr>
          <a:lstStyle/>
          <a:p>
            <a:pPr>
              <a:spcBef>
                <a:spcPts val="50"/>
              </a:spcBef>
            </a:pPr>
            <a:endParaRPr lang="es-MX" dirty="0">
              <a:solidFill>
                <a:schemeClr val="bg1"/>
              </a:solidFill>
              <a:latin typeface="Arial" panose="020B0604020202020204" pitchFamily="34" charset="0"/>
              <a:cs typeface="Arial" panose="020B0604020202020204" pitchFamily="34" charset="0"/>
            </a:endParaRPr>
          </a:p>
          <a:p>
            <a:pPr marL="513080" marR="5080" indent="-342900">
              <a:buFont typeface="Wingdings" panose="05000000000000000000" pitchFamily="2" charset="2"/>
              <a:buChar char="v"/>
            </a:pPr>
            <a:r>
              <a:rPr lang="es-MX" dirty="0">
                <a:solidFill>
                  <a:schemeClr val="bg1"/>
                </a:solidFill>
                <a:latin typeface="Arial" panose="020B0604020202020204" pitchFamily="34" charset="0"/>
                <a:cs typeface="Arial" panose="020B0604020202020204" pitchFamily="34" charset="0"/>
              </a:rPr>
              <a:t>Es</a:t>
            </a:r>
            <a:r>
              <a:rPr lang="es-MX" spc="-10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una</a:t>
            </a:r>
            <a:r>
              <a:rPr lang="es-MX" spc="-10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norma</a:t>
            </a:r>
            <a:r>
              <a:rPr lang="es-MX" spc="-100" dirty="0">
                <a:solidFill>
                  <a:schemeClr val="bg1"/>
                </a:solidFill>
                <a:latin typeface="Arial" panose="020B0604020202020204" pitchFamily="34" charset="0"/>
                <a:cs typeface="Arial" panose="020B0604020202020204" pitchFamily="34" charset="0"/>
              </a:rPr>
              <a:t> </a:t>
            </a:r>
            <a:r>
              <a:rPr lang="es-MX" spc="20" dirty="0">
                <a:solidFill>
                  <a:schemeClr val="bg1"/>
                </a:solidFill>
                <a:latin typeface="Arial" panose="020B0604020202020204" pitchFamily="34" charset="0"/>
                <a:cs typeface="Arial" panose="020B0604020202020204" pitchFamily="34" charset="0"/>
              </a:rPr>
              <a:t>internacional</a:t>
            </a:r>
            <a:r>
              <a:rPr lang="es-MX" spc="-105" dirty="0">
                <a:solidFill>
                  <a:schemeClr val="bg1"/>
                </a:solidFill>
                <a:latin typeface="Arial" panose="020B0604020202020204" pitchFamily="34" charset="0"/>
                <a:cs typeface="Arial" panose="020B0604020202020204" pitchFamily="34" charset="0"/>
              </a:rPr>
              <a:t> </a:t>
            </a:r>
            <a:r>
              <a:rPr lang="es-MX" spc="30" dirty="0">
                <a:solidFill>
                  <a:schemeClr val="bg1"/>
                </a:solidFill>
                <a:latin typeface="Arial" panose="020B0604020202020204" pitchFamily="34" charset="0"/>
                <a:cs typeface="Arial" panose="020B0604020202020204" pitchFamily="34" charset="0"/>
              </a:rPr>
              <a:t>del</a:t>
            </a:r>
            <a:r>
              <a:rPr lang="es-MX" spc="-105" dirty="0">
                <a:solidFill>
                  <a:schemeClr val="bg1"/>
                </a:solidFill>
                <a:latin typeface="Arial" panose="020B0604020202020204" pitchFamily="34" charset="0"/>
                <a:cs typeface="Arial" panose="020B0604020202020204" pitchFamily="34" charset="0"/>
              </a:rPr>
              <a:t> </a:t>
            </a:r>
            <a:r>
              <a:rPr lang="es-MX" spc="15" dirty="0">
                <a:solidFill>
                  <a:schemeClr val="bg1"/>
                </a:solidFill>
                <a:latin typeface="Arial" panose="020B0604020202020204" pitchFamily="34" charset="0"/>
                <a:cs typeface="Arial" panose="020B0604020202020204" pitchFamily="34" charset="0"/>
              </a:rPr>
              <a:t>trabajo</a:t>
            </a:r>
            <a:r>
              <a:rPr lang="es-MX" spc="-105" dirty="0">
                <a:solidFill>
                  <a:schemeClr val="bg1"/>
                </a:solidFill>
                <a:latin typeface="Arial" panose="020B0604020202020204" pitchFamily="34" charset="0"/>
                <a:cs typeface="Arial" panose="020B0604020202020204" pitchFamily="34" charset="0"/>
              </a:rPr>
              <a:t> </a:t>
            </a:r>
            <a:r>
              <a:rPr lang="es-MX" spc="25" dirty="0">
                <a:solidFill>
                  <a:schemeClr val="bg1"/>
                </a:solidFill>
                <a:latin typeface="Arial" panose="020B0604020202020204" pitchFamily="34" charset="0"/>
                <a:cs typeface="Arial" panose="020B0604020202020204" pitchFamily="34" charset="0"/>
              </a:rPr>
              <a:t>elaborada</a:t>
            </a:r>
            <a:r>
              <a:rPr lang="es-MX" spc="-100"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por</a:t>
            </a:r>
            <a:r>
              <a:rPr lang="es-MX" spc="-105" dirty="0">
                <a:solidFill>
                  <a:schemeClr val="bg1"/>
                </a:solidFill>
                <a:latin typeface="Arial" panose="020B0604020202020204" pitchFamily="34" charset="0"/>
                <a:cs typeface="Arial" panose="020B0604020202020204" pitchFamily="34" charset="0"/>
              </a:rPr>
              <a:t> </a:t>
            </a:r>
            <a:r>
              <a:rPr lang="es-MX" spc="20" dirty="0">
                <a:solidFill>
                  <a:schemeClr val="bg1"/>
                </a:solidFill>
                <a:latin typeface="Arial" panose="020B0604020202020204" pitchFamily="34" charset="0"/>
                <a:cs typeface="Arial" panose="020B0604020202020204" pitchFamily="34" charset="0"/>
              </a:rPr>
              <a:t>la</a:t>
            </a:r>
            <a:r>
              <a:rPr lang="es-MX" spc="-105" dirty="0">
                <a:solidFill>
                  <a:schemeClr val="bg1"/>
                </a:solidFill>
                <a:latin typeface="Arial" panose="020B0604020202020204" pitchFamily="34" charset="0"/>
                <a:cs typeface="Arial" panose="020B0604020202020204" pitchFamily="34" charset="0"/>
              </a:rPr>
              <a:t> </a:t>
            </a:r>
            <a:r>
              <a:rPr lang="es-MX" spc="-15" dirty="0">
                <a:solidFill>
                  <a:schemeClr val="bg1"/>
                </a:solidFill>
                <a:latin typeface="Arial" panose="020B0604020202020204" pitchFamily="34" charset="0"/>
                <a:cs typeface="Arial" panose="020B0604020202020204" pitchFamily="34" charset="0"/>
              </a:rPr>
              <a:t>OIT</a:t>
            </a:r>
            <a:r>
              <a:rPr lang="es-MX" spc="-100" dirty="0">
                <a:solidFill>
                  <a:schemeClr val="bg1"/>
                </a:solidFill>
                <a:latin typeface="Arial" panose="020B0604020202020204" pitchFamily="34" charset="0"/>
                <a:cs typeface="Arial" panose="020B0604020202020204" pitchFamily="34" charset="0"/>
              </a:rPr>
              <a:t> </a:t>
            </a:r>
            <a:r>
              <a:rPr lang="es-MX" spc="55" dirty="0">
                <a:solidFill>
                  <a:schemeClr val="bg1"/>
                </a:solidFill>
                <a:latin typeface="Arial" panose="020B0604020202020204" pitchFamily="34" charset="0"/>
                <a:cs typeface="Arial" panose="020B0604020202020204" pitchFamily="34" charset="0"/>
              </a:rPr>
              <a:t>que</a:t>
            </a:r>
            <a:r>
              <a:rPr lang="es-MX" spc="-60"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fue</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adoptada</a:t>
            </a:r>
            <a:r>
              <a:rPr lang="es-MX" spc="-6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en</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a:t>
            </a:r>
            <a:r>
              <a:rPr lang="es-MX" spc="-60"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Conferencia</a:t>
            </a:r>
            <a:r>
              <a:rPr lang="es-MX" spc="-5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Internacional</a:t>
            </a:r>
            <a:r>
              <a:rPr lang="es-MX" spc="-60"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del</a:t>
            </a:r>
            <a:r>
              <a:rPr lang="es-MX" spc="-55" dirty="0">
                <a:solidFill>
                  <a:schemeClr val="bg1"/>
                </a:solidFill>
                <a:latin typeface="Arial" panose="020B0604020202020204" pitchFamily="34" charset="0"/>
                <a:cs typeface="Arial" panose="020B0604020202020204" pitchFamily="34" charset="0"/>
              </a:rPr>
              <a:t> </a:t>
            </a:r>
            <a:r>
              <a:rPr lang="es-MX" spc="20" dirty="0">
                <a:solidFill>
                  <a:schemeClr val="bg1"/>
                </a:solidFill>
                <a:latin typeface="Arial" panose="020B0604020202020204" pitchFamily="34" charset="0"/>
                <a:cs typeface="Arial" panose="020B0604020202020204" pitchFamily="34" charset="0"/>
              </a:rPr>
              <a:t>Trabajo</a:t>
            </a:r>
            <a:r>
              <a:rPr lang="es-MX" spc="-6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55" dirty="0">
                <a:solidFill>
                  <a:schemeClr val="bg1"/>
                </a:solidFill>
                <a:latin typeface="Arial" panose="020B0604020202020204" pitchFamily="34" charset="0"/>
                <a:cs typeface="Arial" panose="020B0604020202020204" pitchFamily="34" charset="0"/>
              </a:rPr>
              <a:t> </a:t>
            </a:r>
            <a:r>
              <a:rPr lang="es-MX" spc="-5" dirty="0">
                <a:solidFill>
                  <a:schemeClr val="bg1"/>
                </a:solidFill>
                <a:latin typeface="Arial" panose="020B0604020202020204" pitchFamily="34" charset="0"/>
                <a:cs typeface="Arial" panose="020B0604020202020204" pitchFamily="34" charset="0"/>
              </a:rPr>
              <a:t>1997.</a:t>
            </a:r>
          </a:p>
          <a:p>
            <a:pPr marL="513080" marR="5080" indent="-342900">
              <a:buFont typeface="Wingdings" panose="05000000000000000000" pitchFamily="2" charset="2"/>
              <a:buChar char="v"/>
            </a:pPr>
            <a:endParaRPr lang="es-MX" dirty="0">
              <a:solidFill>
                <a:schemeClr val="bg1"/>
              </a:solidFill>
              <a:latin typeface="Arial" panose="020B0604020202020204" pitchFamily="34" charset="0"/>
              <a:cs typeface="Arial" panose="020B0604020202020204" pitchFamily="34" charset="0"/>
            </a:endParaRPr>
          </a:p>
          <a:p>
            <a:pPr marL="513080" marR="131445" indent="-342900">
              <a:spcBef>
                <a:spcPts val="1300"/>
              </a:spcBef>
              <a:buFont typeface="Wingdings" panose="05000000000000000000" pitchFamily="2" charset="2"/>
              <a:buChar char="v"/>
            </a:pPr>
            <a:r>
              <a:rPr lang="es-MX" spc="25" dirty="0">
                <a:solidFill>
                  <a:schemeClr val="bg1"/>
                </a:solidFill>
                <a:latin typeface="Arial" panose="020B0604020202020204" pitchFamily="34" charset="0"/>
                <a:cs typeface="Arial" panose="020B0604020202020204" pitchFamily="34" charset="0"/>
              </a:rPr>
              <a:t>Establece</a:t>
            </a:r>
            <a:r>
              <a:rPr lang="es-MX" spc="-55" dirty="0">
                <a:solidFill>
                  <a:schemeClr val="bg1"/>
                </a:solidFill>
                <a:latin typeface="Arial" panose="020B0604020202020204" pitchFamily="34" charset="0"/>
                <a:cs typeface="Arial" panose="020B0604020202020204" pitchFamily="34" charset="0"/>
              </a:rPr>
              <a:t> </a:t>
            </a:r>
            <a:r>
              <a:rPr lang="es-MX" spc="60" dirty="0">
                <a:solidFill>
                  <a:schemeClr val="bg1"/>
                </a:solidFill>
                <a:latin typeface="Arial" panose="020B0604020202020204" pitchFamily="34" charset="0"/>
                <a:cs typeface="Arial" panose="020B0604020202020204" pitchFamily="34" charset="0"/>
              </a:rPr>
              <a:t>un</a:t>
            </a:r>
            <a:r>
              <a:rPr lang="es-MX" spc="-5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marco</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global</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para</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el</a:t>
            </a:r>
            <a:r>
              <a:rPr lang="es-MX" spc="-55" dirty="0">
                <a:solidFill>
                  <a:schemeClr val="bg1"/>
                </a:solidFill>
                <a:latin typeface="Arial" panose="020B0604020202020204" pitchFamily="34" charset="0"/>
                <a:cs typeface="Arial" panose="020B0604020202020204" pitchFamily="34" charset="0"/>
              </a:rPr>
              <a:t> </a:t>
            </a:r>
            <a:r>
              <a:rPr lang="es-MX" spc="30" dirty="0">
                <a:solidFill>
                  <a:schemeClr val="bg1"/>
                </a:solidFill>
                <a:latin typeface="Arial" panose="020B0604020202020204" pitchFamily="34" charset="0"/>
                <a:cs typeface="Arial" panose="020B0604020202020204" pitchFamily="34" charset="0"/>
              </a:rPr>
              <a:t>registro,</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concesión</a:t>
            </a:r>
            <a:r>
              <a:rPr lang="es-MX" spc="-5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licencias</a:t>
            </a:r>
            <a:r>
              <a:rPr lang="es-MX" spc="-55" dirty="0">
                <a:solidFill>
                  <a:schemeClr val="bg1"/>
                </a:solidFill>
                <a:latin typeface="Arial" panose="020B0604020202020204" pitchFamily="34" charset="0"/>
                <a:cs typeface="Arial" panose="020B0604020202020204" pitchFamily="34" charset="0"/>
              </a:rPr>
              <a:t> </a:t>
            </a:r>
            <a:r>
              <a:rPr lang="es-MX" spc="10" dirty="0">
                <a:solidFill>
                  <a:schemeClr val="bg1"/>
                </a:solidFill>
                <a:latin typeface="Arial" panose="020B0604020202020204" pitchFamily="34" charset="0"/>
                <a:cs typeface="Arial" panose="020B0604020202020204" pitchFamily="34" charset="0"/>
              </a:rPr>
              <a:t>y</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regulación</a:t>
            </a:r>
            <a:r>
              <a:rPr lang="es-MX" spc="-55" dirty="0">
                <a:solidFill>
                  <a:schemeClr val="bg1"/>
                </a:solidFill>
                <a:latin typeface="Arial" panose="020B0604020202020204" pitchFamily="34" charset="0"/>
                <a:cs typeface="Arial" panose="020B0604020202020204" pitchFamily="34" charset="0"/>
              </a:rPr>
              <a:t> </a:t>
            </a:r>
            <a:r>
              <a:rPr lang="es-MX" spc="30" dirty="0">
                <a:solidFill>
                  <a:schemeClr val="bg1"/>
                </a:solidFill>
                <a:latin typeface="Arial" panose="020B0604020202020204" pitchFamily="34" charset="0"/>
                <a:cs typeface="Arial" panose="020B0604020202020204" pitchFamily="34" charset="0"/>
              </a:rPr>
              <a:t>efectiva</a:t>
            </a:r>
            <a:r>
              <a:rPr lang="es-MX" spc="-5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las </a:t>
            </a:r>
            <a:r>
              <a:rPr lang="es-MX" spc="-330"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agencias</a:t>
            </a:r>
            <a:r>
              <a:rPr lang="es-MX" spc="-6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55" dirty="0">
                <a:solidFill>
                  <a:schemeClr val="bg1"/>
                </a:solidFill>
                <a:latin typeface="Arial" panose="020B0604020202020204" pitchFamily="34" charset="0"/>
                <a:cs typeface="Arial" panose="020B0604020202020204" pitchFamily="34" charset="0"/>
              </a:rPr>
              <a:t> </a:t>
            </a:r>
            <a:r>
              <a:rPr lang="es-MX" spc="55" dirty="0">
                <a:solidFill>
                  <a:schemeClr val="bg1"/>
                </a:solidFill>
                <a:latin typeface="Arial" panose="020B0604020202020204" pitchFamily="34" charset="0"/>
                <a:cs typeface="Arial" panose="020B0604020202020204" pitchFamily="34" charset="0"/>
              </a:rPr>
              <a:t>empleo</a:t>
            </a:r>
            <a:r>
              <a:rPr lang="es-MX" spc="-55" dirty="0">
                <a:solidFill>
                  <a:schemeClr val="bg1"/>
                </a:solidFill>
                <a:latin typeface="Arial" panose="020B0604020202020204" pitchFamily="34" charset="0"/>
                <a:cs typeface="Arial" panose="020B0604020202020204" pitchFamily="34" charset="0"/>
              </a:rPr>
              <a:t> </a:t>
            </a:r>
            <a:r>
              <a:rPr lang="es-MX" spc="25" dirty="0">
                <a:solidFill>
                  <a:schemeClr val="bg1"/>
                </a:solidFill>
                <a:latin typeface="Arial" panose="020B0604020202020204" pitchFamily="34" charset="0"/>
                <a:cs typeface="Arial" panose="020B0604020202020204" pitchFamily="34" charset="0"/>
              </a:rPr>
              <a:t>privadas,</a:t>
            </a:r>
            <a:r>
              <a:rPr lang="es-MX" spc="-55" dirty="0">
                <a:solidFill>
                  <a:schemeClr val="bg1"/>
                </a:solidFill>
                <a:latin typeface="Arial" panose="020B0604020202020204" pitchFamily="34" charset="0"/>
                <a:cs typeface="Arial" panose="020B0604020202020204" pitchFamily="34" charset="0"/>
              </a:rPr>
              <a:t> </a:t>
            </a:r>
            <a:r>
              <a:rPr lang="es-MX" spc="10" dirty="0">
                <a:solidFill>
                  <a:schemeClr val="bg1"/>
                </a:solidFill>
                <a:latin typeface="Arial" panose="020B0604020202020204" pitchFamily="34" charset="0"/>
                <a:cs typeface="Arial" panose="020B0604020202020204" pitchFamily="34" charset="0"/>
              </a:rPr>
              <a:t>y</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para</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protección</a:t>
            </a:r>
            <a:r>
              <a:rPr lang="es-MX" spc="-5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5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los</a:t>
            </a:r>
            <a:r>
              <a:rPr lang="es-MX" spc="-5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trabajadores</a:t>
            </a:r>
            <a:r>
              <a:rPr lang="es-MX" spc="-55" dirty="0">
                <a:solidFill>
                  <a:schemeClr val="bg1"/>
                </a:solidFill>
                <a:latin typeface="Arial" panose="020B0604020202020204" pitchFamily="34" charset="0"/>
                <a:cs typeface="Arial" panose="020B0604020202020204" pitchFamily="34" charset="0"/>
              </a:rPr>
              <a:t> </a:t>
            </a:r>
            <a:r>
              <a:rPr lang="es-MX" spc="55" dirty="0">
                <a:solidFill>
                  <a:schemeClr val="bg1"/>
                </a:solidFill>
                <a:latin typeface="Arial" panose="020B0604020202020204" pitchFamily="34" charset="0"/>
                <a:cs typeface="Arial" panose="020B0604020202020204" pitchFamily="34" charset="0"/>
              </a:rPr>
              <a:t>que</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utilizan</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sus</a:t>
            </a:r>
            <a:r>
              <a:rPr lang="es-MX" spc="-55" dirty="0">
                <a:solidFill>
                  <a:schemeClr val="bg1"/>
                </a:solidFill>
                <a:latin typeface="Arial" panose="020B0604020202020204" pitchFamily="34" charset="0"/>
                <a:cs typeface="Arial" panose="020B0604020202020204" pitchFamily="34" charset="0"/>
              </a:rPr>
              <a:t> </a:t>
            </a:r>
            <a:r>
              <a:rPr lang="es-MX" spc="25" dirty="0">
                <a:solidFill>
                  <a:schemeClr val="bg1"/>
                </a:solidFill>
                <a:latin typeface="Arial" panose="020B0604020202020204" pitchFamily="34" charset="0"/>
                <a:cs typeface="Arial" panose="020B0604020202020204" pitchFamily="34" charset="0"/>
              </a:rPr>
              <a:t>servicios.</a:t>
            </a:r>
          </a:p>
          <a:p>
            <a:pPr marL="170180" marR="131445">
              <a:spcBef>
                <a:spcPts val="1300"/>
              </a:spcBef>
            </a:pPr>
            <a:endParaRPr lang="es-MX" dirty="0">
              <a:solidFill>
                <a:schemeClr val="bg1"/>
              </a:solidFill>
              <a:latin typeface="Arial" panose="020B0604020202020204" pitchFamily="34" charset="0"/>
              <a:cs typeface="Arial" panose="020B0604020202020204" pitchFamily="34" charset="0"/>
            </a:endParaRPr>
          </a:p>
          <a:p>
            <a:pPr marL="170180"/>
            <a:endParaRPr lang="es-MX" dirty="0">
              <a:solidFill>
                <a:schemeClr val="bg1"/>
              </a:solidFill>
              <a:latin typeface="Arial" panose="020B0604020202020204" pitchFamily="34" charset="0"/>
              <a:cs typeface="Arial" panose="020B0604020202020204" pitchFamily="34" charset="0"/>
            </a:endParaRPr>
          </a:p>
          <a:p>
            <a:pPr marL="170180" marR="5080">
              <a:spcBef>
                <a:spcPts val="1340"/>
              </a:spcBef>
            </a:pPr>
            <a:endParaRPr lang="es-MX"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191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E6B76103-E892-D33A-8D0F-ADCD397F9B58}"/>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09BC18E6-22E5-7B39-3C40-6A146B441AB9}"/>
              </a:ext>
            </a:extLst>
          </p:cNvPr>
          <p:cNvSpPr txBox="1"/>
          <p:nvPr/>
        </p:nvSpPr>
        <p:spPr>
          <a:xfrm>
            <a:off x="1574795" y="323945"/>
            <a:ext cx="7545541"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s-ES" sz="3600" b="1" dirty="0">
                <a:latin typeface="Arial" panose="020B0604020202020204" pitchFamily="34" charset="0"/>
                <a:cs typeface="Arial" panose="020B0604020202020204" pitchFamily="34" charset="0"/>
              </a:rPr>
              <a:t>¿Qué es el Convenio 181?</a:t>
            </a:r>
            <a:endParaRPr lang="es-MX" sz="3600" b="1" dirty="0">
              <a:latin typeface="Arial" panose="020B0604020202020204" pitchFamily="34" charset="0"/>
              <a:cs typeface="Arial" panose="020B0604020202020204" pitchFamily="34" charset="0"/>
            </a:endParaRPr>
          </a:p>
        </p:txBody>
      </p:sp>
      <p:sp>
        <p:nvSpPr>
          <p:cNvPr id="4" name="object 38">
            <a:extLst>
              <a:ext uri="{FF2B5EF4-FFF2-40B4-BE49-F238E27FC236}">
                <a16:creationId xmlns:a16="http://schemas.microsoft.com/office/drawing/2014/main" id="{80281D93-62F1-FF3B-F8DF-79ECF222F919}"/>
              </a:ext>
            </a:extLst>
          </p:cNvPr>
          <p:cNvSpPr txBox="1"/>
          <p:nvPr/>
        </p:nvSpPr>
        <p:spPr>
          <a:xfrm>
            <a:off x="649114" y="1318984"/>
            <a:ext cx="11207526" cy="4909036"/>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vert="horz" wrap="square" lIns="0" tIns="12700" rIns="0" bIns="0" rtlCol="0">
            <a:spAutoFit/>
          </a:bodyPr>
          <a:lstStyle/>
          <a:p>
            <a:pPr>
              <a:spcBef>
                <a:spcPts val="50"/>
              </a:spcBef>
            </a:pPr>
            <a:endParaRPr lang="es-MX" dirty="0">
              <a:solidFill>
                <a:schemeClr val="bg1"/>
              </a:solidFill>
              <a:latin typeface="Arial" panose="020B0604020202020204" pitchFamily="34" charset="0"/>
              <a:cs typeface="Arial" panose="020B0604020202020204" pitchFamily="34" charset="0"/>
            </a:endParaRPr>
          </a:p>
          <a:p>
            <a:pPr marL="513080" marR="5080" indent="-342900">
              <a:spcBef>
                <a:spcPts val="1340"/>
              </a:spcBef>
              <a:buFont typeface="Wingdings" panose="05000000000000000000" pitchFamily="2" charset="2"/>
              <a:buChar char="v"/>
            </a:pPr>
            <a:r>
              <a:rPr lang="es-MX" spc="35" dirty="0">
                <a:solidFill>
                  <a:schemeClr val="bg1"/>
                </a:solidFill>
                <a:latin typeface="Arial" panose="020B0604020202020204" pitchFamily="34" charset="0"/>
                <a:cs typeface="Arial" panose="020B0604020202020204" pitchFamily="34" charset="0"/>
              </a:rPr>
              <a:t>Requiere</a:t>
            </a:r>
            <a:r>
              <a:rPr lang="es-MX" spc="-65" dirty="0">
                <a:solidFill>
                  <a:schemeClr val="bg1"/>
                </a:solidFill>
                <a:latin typeface="Arial" panose="020B0604020202020204" pitchFamily="34" charset="0"/>
                <a:cs typeface="Arial" panose="020B0604020202020204" pitchFamily="34" charset="0"/>
              </a:rPr>
              <a:t> </a:t>
            </a:r>
            <a:r>
              <a:rPr lang="es-MX" spc="55" dirty="0">
                <a:solidFill>
                  <a:schemeClr val="bg1"/>
                </a:solidFill>
                <a:latin typeface="Arial" panose="020B0604020202020204" pitchFamily="34" charset="0"/>
                <a:cs typeface="Arial" panose="020B0604020202020204" pitchFamily="34" charset="0"/>
              </a:rPr>
              <a:t>que</a:t>
            </a:r>
            <a:r>
              <a:rPr lang="es-MX" spc="-6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los</a:t>
            </a:r>
            <a:r>
              <a:rPr lang="es-MX" spc="-60" dirty="0">
                <a:solidFill>
                  <a:schemeClr val="bg1"/>
                </a:solidFill>
                <a:latin typeface="Arial" panose="020B0604020202020204" pitchFamily="34" charset="0"/>
                <a:cs typeface="Arial" panose="020B0604020202020204" pitchFamily="34" charset="0"/>
              </a:rPr>
              <a:t> </a:t>
            </a:r>
            <a:r>
              <a:rPr lang="es-MX" spc="30" dirty="0">
                <a:solidFill>
                  <a:schemeClr val="bg1"/>
                </a:solidFill>
                <a:latin typeface="Arial" panose="020B0604020202020204" pitchFamily="34" charset="0"/>
                <a:cs typeface="Arial" panose="020B0604020202020204" pitchFamily="34" charset="0"/>
              </a:rPr>
              <a:t>Estados</a:t>
            </a:r>
            <a:r>
              <a:rPr lang="es-MX" spc="-65" dirty="0">
                <a:solidFill>
                  <a:schemeClr val="bg1"/>
                </a:solidFill>
                <a:latin typeface="Arial" panose="020B0604020202020204" pitchFamily="34" charset="0"/>
                <a:cs typeface="Arial" panose="020B0604020202020204" pitchFamily="34" charset="0"/>
              </a:rPr>
              <a:t> </a:t>
            </a:r>
            <a:r>
              <a:rPr lang="es-MX" spc="30" dirty="0">
                <a:solidFill>
                  <a:schemeClr val="bg1"/>
                </a:solidFill>
                <a:latin typeface="Arial" panose="020B0604020202020204" pitchFamily="34" charset="0"/>
                <a:cs typeface="Arial" panose="020B0604020202020204" pitchFamily="34" charset="0"/>
              </a:rPr>
              <a:t>ratificantes</a:t>
            </a:r>
            <a:r>
              <a:rPr lang="es-MX" spc="-6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adopten</a:t>
            </a:r>
            <a:r>
              <a:rPr lang="es-MX" spc="-6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medidas</a:t>
            </a:r>
            <a:r>
              <a:rPr lang="es-MX" spc="-6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6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protección</a:t>
            </a:r>
            <a:r>
              <a:rPr lang="es-MX" spc="-6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6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los</a:t>
            </a:r>
            <a:r>
              <a:rPr lang="es-MX" spc="-60"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trabajadores</a:t>
            </a:r>
            <a:r>
              <a:rPr lang="es-MX" spc="-6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nacionales </a:t>
            </a:r>
            <a:r>
              <a:rPr lang="es-MX" spc="-325" dirty="0">
                <a:solidFill>
                  <a:schemeClr val="bg1"/>
                </a:solidFill>
                <a:latin typeface="Arial" panose="020B0604020202020204" pitchFamily="34" charset="0"/>
                <a:cs typeface="Arial" panose="020B0604020202020204" pitchFamily="34" charset="0"/>
              </a:rPr>
              <a:t> </a:t>
            </a:r>
            <a:r>
              <a:rPr lang="es-MX" spc="10" dirty="0">
                <a:solidFill>
                  <a:schemeClr val="bg1"/>
                </a:solidFill>
                <a:latin typeface="Arial" panose="020B0604020202020204" pitchFamily="34" charset="0"/>
                <a:cs typeface="Arial" panose="020B0604020202020204" pitchFamily="34" charset="0"/>
              </a:rPr>
              <a:t>y</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migrantes</a:t>
            </a:r>
            <a:r>
              <a:rPr lang="es-MX" spc="-5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contra</a:t>
            </a:r>
            <a:r>
              <a:rPr lang="es-MX" spc="-50"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los</a:t>
            </a:r>
            <a:r>
              <a:rPr lang="es-MX" spc="-55" dirty="0">
                <a:solidFill>
                  <a:schemeClr val="bg1"/>
                </a:solidFill>
                <a:latin typeface="Arial" panose="020B0604020202020204" pitchFamily="34" charset="0"/>
                <a:cs typeface="Arial" panose="020B0604020202020204" pitchFamily="34" charset="0"/>
              </a:rPr>
              <a:t> </a:t>
            </a:r>
            <a:r>
              <a:rPr lang="es-MX" spc="30" dirty="0">
                <a:solidFill>
                  <a:schemeClr val="bg1"/>
                </a:solidFill>
                <a:latin typeface="Arial" panose="020B0604020202020204" pitchFamily="34" charset="0"/>
                <a:cs typeface="Arial" panose="020B0604020202020204" pitchFamily="34" charset="0"/>
              </a:rPr>
              <a:t>abusos;</a:t>
            </a:r>
            <a:r>
              <a:rPr lang="es-MX" spc="-55" dirty="0">
                <a:solidFill>
                  <a:schemeClr val="bg1"/>
                </a:solidFill>
                <a:latin typeface="Arial" panose="020B0604020202020204" pitchFamily="34" charset="0"/>
                <a:cs typeface="Arial" panose="020B0604020202020204" pitchFamily="34" charset="0"/>
              </a:rPr>
              <a:t> </a:t>
            </a:r>
            <a:r>
              <a:rPr lang="es-MX" spc="10" dirty="0">
                <a:solidFill>
                  <a:schemeClr val="bg1"/>
                </a:solidFill>
                <a:latin typeface="Arial" panose="020B0604020202020204" pitchFamily="34" charset="0"/>
                <a:cs typeface="Arial" panose="020B0604020202020204" pitchFamily="34" charset="0"/>
              </a:rPr>
              <a:t>y</a:t>
            </a:r>
            <a:r>
              <a:rPr lang="es-MX" spc="-5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protege</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a</a:t>
            </a:r>
            <a:r>
              <a:rPr lang="es-MX" spc="-50"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las</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agencias</a:t>
            </a:r>
            <a:r>
              <a:rPr lang="es-MX" spc="-5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legítimas</a:t>
            </a:r>
            <a:r>
              <a:rPr lang="es-MX" spc="-50"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contra</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a:t>
            </a:r>
            <a:r>
              <a:rPr lang="es-MX" spc="-50"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competencia</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desleal</a:t>
            </a:r>
            <a:r>
              <a:rPr lang="es-MX" spc="-5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 </a:t>
            </a:r>
            <a:r>
              <a:rPr lang="es-MX" spc="5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operadores</a:t>
            </a:r>
            <a:r>
              <a:rPr lang="es-MX" spc="-6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deshonestos.</a:t>
            </a:r>
          </a:p>
          <a:p>
            <a:pPr marL="170180" marR="5080">
              <a:spcBef>
                <a:spcPts val="1340"/>
              </a:spcBef>
            </a:pPr>
            <a:endParaRPr lang="es-MX" dirty="0">
              <a:solidFill>
                <a:schemeClr val="bg1"/>
              </a:solidFill>
              <a:latin typeface="Arial" panose="020B0604020202020204" pitchFamily="34" charset="0"/>
              <a:cs typeface="Arial" panose="020B0604020202020204" pitchFamily="34" charset="0"/>
            </a:endParaRPr>
          </a:p>
          <a:p>
            <a:pPr marL="513080" marR="410209" indent="-342900">
              <a:spcBef>
                <a:spcPts val="1300"/>
              </a:spcBef>
              <a:buFont typeface="Wingdings" panose="05000000000000000000" pitchFamily="2" charset="2"/>
              <a:buChar char="v"/>
            </a:pPr>
            <a:r>
              <a:rPr lang="es-MX" spc="35" dirty="0">
                <a:solidFill>
                  <a:schemeClr val="bg1"/>
                </a:solidFill>
                <a:latin typeface="Arial" panose="020B0604020202020204" pitchFamily="34" charset="0"/>
                <a:cs typeface="Arial" panose="020B0604020202020204" pitchFamily="34" charset="0"/>
              </a:rPr>
              <a:t>Reconoce</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a:t>
            </a:r>
            <a:r>
              <a:rPr lang="es-MX" spc="-5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importante</a:t>
            </a:r>
            <a:r>
              <a:rPr lang="es-MX" spc="-55"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contribución</a:t>
            </a:r>
            <a:r>
              <a:rPr lang="es-MX" spc="-50"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del</a:t>
            </a:r>
            <a:r>
              <a:rPr lang="es-MX" spc="-5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sector para </a:t>
            </a:r>
            <a:r>
              <a:rPr lang="es-MX" spc="30" dirty="0">
                <a:solidFill>
                  <a:schemeClr val="bg1"/>
                </a:solidFill>
                <a:latin typeface="Arial" panose="020B0604020202020204" pitchFamily="34" charset="0"/>
                <a:cs typeface="Arial" panose="020B0604020202020204" pitchFamily="34" charset="0"/>
              </a:rPr>
              <a:t>ajustar</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a:t>
            </a:r>
            <a:r>
              <a:rPr lang="es-MX" spc="-5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oferta</a:t>
            </a:r>
            <a:r>
              <a:rPr lang="es-MX" spc="-50" dirty="0">
                <a:solidFill>
                  <a:schemeClr val="bg1"/>
                </a:solidFill>
                <a:latin typeface="Arial" panose="020B0604020202020204" pitchFamily="34" charset="0"/>
                <a:cs typeface="Arial" panose="020B0604020202020204" pitchFamily="34" charset="0"/>
              </a:rPr>
              <a:t> </a:t>
            </a:r>
            <a:r>
              <a:rPr lang="es-MX" spc="10" dirty="0">
                <a:solidFill>
                  <a:schemeClr val="bg1"/>
                </a:solidFill>
                <a:latin typeface="Arial" panose="020B0604020202020204" pitchFamily="34" charset="0"/>
                <a:cs typeface="Arial" panose="020B0604020202020204" pitchFamily="34" charset="0"/>
              </a:rPr>
              <a:t>y</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a:t>
            </a:r>
            <a:r>
              <a:rPr lang="es-MX" spc="-55" dirty="0">
                <a:solidFill>
                  <a:schemeClr val="bg1"/>
                </a:solidFill>
                <a:latin typeface="Arial" panose="020B0604020202020204" pitchFamily="34" charset="0"/>
                <a:cs typeface="Arial" panose="020B0604020202020204" pitchFamily="34" charset="0"/>
              </a:rPr>
              <a:t> </a:t>
            </a:r>
            <a:r>
              <a:rPr lang="es-MX" spc="55" dirty="0">
                <a:solidFill>
                  <a:schemeClr val="bg1"/>
                </a:solidFill>
                <a:latin typeface="Arial" panose="020B0604020202020204" pitchFamily="34" charset="0"/>
                <a:cs typeface="Arial" panose="020B0604020202020204" pitchFamily="34" charset="0"/>
              </a:rPr>
              <a:t>demanda</a:t>
            </a:r>
            <a:r>
              <a:rPr lang="es-MX" spc="-5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 </a:t>
            </a:r>
            <a:r>
              <a:rPr lang="es-MX" spc="-325" dirty="0">
                <a:solidFill>
                  <a:schemeClr val="bg1"/>
                </a:solidFill>
                <a:latin typeface="Arial" panose="020B0604020202020204" pitchFamily="34" charset="0"/>
                <a:cs typeface="Arial" panose="020B0604020202020204" pitchFamily="34" charset="0"/>
              </a:rPr>
              <a:t> </a:t>
            </a:r>
            <a:r>
              <a:rPr lang="es-MX" spc="65" dirty="0">
                <a:solidFill>
                  <a:schemeClr val="bg1"/>
                </a:solidFill>
                <a:latin typeface="Arial" panose="020B0604020202020204" pitchFamily="34" charset="0"/>
                <a:cs typeface="Arial" panose="020B0604020202020204" pitchFamily="34" charset="0"/>
              </a:rPr>
              <a:t>mano</a:t>
            </a:r>
            <a:r>
              <a:rPr lang="es-MX" spc="-65"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60"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obra.</a:t>
            </a:r>
          </a:p>
          <a:p>
            <a:pPr marL="513080" marR="410209" indent="-342900">
              <a:spcBef>
                <a:spcPts val="1300"/>
              </a:spcBef>
              <a:buFont typeface="Wingdings" panose="05000000000000000000" pitchFamily="2" charset="2"/>
              <a:buChar char="v"/>
            </a:pPr>
            <a:endParaRPr lang="es-MX" dirty="0">
              <a:solidFill>
                <a:schemeClr val="bg1"/>
              </a:solidFill>
              <a:latin typeface="Arial" panose="020B0604020202020204" pitchFamily="34" charset="0"/>
              <a:cs typeface="Arial" panose="020B0604020202020204" pitchFamily="34" charset="0"/>
            </a:endParaRPr>
          </a:p>
          <a:p>
            <a:pPr marL="513080" marR="414655" indent="-342900">
              <a:spcBef>
                <a:spcPts val="1300"/>
              </a:spcBef>
              <a:buFont typeface="Wingdings" panose="05000000000000000000" pitchFamily="2" charset="2"/>
              <a:buChar char="v"/>
            </a:pPr>
            <a:r>
              <a:rPr lang="es-MX" spc="35" dirty="0">
                <a:solidFill>
                  <a:schemeClr val="bg1"/>
                </a:solidFill>
                <a:latin typeface="Arial" panose="020B0604020202020204" pitchFamily="34" charset="0"/>
                <a:cs typeface="Arial" panose="020B0604020202020204" pitchFamily="34" charset="0"/>
              </a:rPr>
              <a:t>Aplica</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a</a:t>
            </a:r>
            <a:r>
              <a:rPr lang="es-MX" spc="-50"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todas</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las</a:t>
            </a:r>
            <a:r>
              <a:rPr lang="es-MX" spc="-50"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agencias</a:t>
            </a:r>
            <a:r>
              <a:rPr lang="es-MX" spc="-5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55" dirty="0">
                <a:solidFill>
                  <a:schemeClr val="bg1"/>
                </a:solidFill>
                <a:latin typeface="Arial" panose="020B0604020202020204" pitchFamily="34" charset="0"/>
                <a:cs typeface="Arial" panose="020B0604020202020204" pitchFamily="34" charset="0"/>
              </a:rPr>
              <a:t> </a:t>
            </a:r>
            <a:r>
              <a:rPr lang="es-MX" spc="55" dirty="0">
                <a:solidFill>
                  <a:schemeClr val="bg1"/>
                </a:solidFill>
                <a:latin typeface="Arial" panose="020B0604020202020204" pitchFamily="34" charset="0"/>
                <a:cs typeface="Arial" panose="020B0604020202020204" pitchFamily="34" charset="0"/>
              </a:rPr>
              <a:t>empleo</a:t>
            </a:r>
            <a:r>
              <a:rPr lang="es-MX" spc="-50" dirty="0">
                <a:solidFill>
                  <a:schemeClr val="bg1"/>
                </a:solidFill>
                <a:latin typeface="Arial" panose="020B0604020202020204" pitchFamily="34" charset="0"/>
                <a:cs typeface="Arial" panose="020B0604020202020204" pitchFamily="34" charset="0"/>
              </a:rPr>
              <a:t> </a:t>
            </a:r>
            <a:r>
              <a:rPr lang="es-MX" spc="25" dirty="0">
                <a:solidFill>
                  <a:schemeClr val="bg1"/>
                </a:solidFill>
                <a:latin typeface="Arial" panose="020B0604020202020204" pitchFamily="34" charset="0"/>
                <a:cs typeface="Arial" panose="020B0604020202020204" pitchFamily="34" charset="0"/>
              </a:rPr>
              <a:t>privadas,</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a</a:t>
            </a:r>
            <a:r>
              <a:rPr lang="es-MX" spc="-5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todos</a:t>
            </a:r>
            <a:r>
              <a:rPr lang="es-MX" spc="-50"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los</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sectores</a:t>
            </a:r>
            <a:r>
              <a:rPr lang="es-MX" spc="-5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económicos</a:t>
            </a:r>
            <a:r>
              <a:rPr lang="es-MX" spc="-50" dirty="0">
                <a:solidFill>
                  <a:schemeClr val="bg1"/>
                </a:solidFill>
                <a:latin typeface="Arial" panose="020B0604020202020204" pitchFamily="34" charset="0"/>
                <a:cs typeface="Arial" panose="020B0604020202020204" pitchFamily="34" charset="0"/>
              </a:rPr>
              <a:t> </a:t>
            </a:r>
            <a:r>
              <a:rPr lang="es-MX" spc="10" dirty="0">
                <a:solidFill>
                  <a:schemeClr val="bg1"/>
                </a:solidFill>
                <a:latin typeface="Arial" panose="020B0604020202020204" pitchFamily="34" charset="0"/>
                <a:cs typeface="Arial" panose="020B0604020202020204" pitchFamily="34" charset="0"/>
              </a:rPr>
              <a:t>y</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a</a:t>
            </a:r>
            <a:r>
              <a:rPr lang="es-MX" spc="-50" dirty="0">
                <a:solidFill>
                  <a:schemeClr val="bg1"/>
                </a:solidFill>
                <a:latin typeface="Arial" panose="020B0604020202020204" pitchFamily="34" charset="0"/>
                <a:cs typeface="Arial" panose="020B0604020202020204" pitchFamily="34" charset="0"/>
              </a:rPr>
              <a:t> </a:t>
            </a:r>
            <a:r>
              <a:rPr lang="es-MX" spc="45" dirty="0">
                <a:solidFill>
                  <a:schemeClr val="bg1"/>
                </a:solidFill>
                <a:latin typeface="Arial" panose="020B0604020202020204" pitchFamily="34" charset="0"/>
                <a:cs typeface="Arial" panose="020B0604020202020204" pitchFamily="34" charset="0"/>
              </a:rPr>
              <a:t>todas</a:t>
            </a:r>
            <a:r>
              <a:rPr lang="es-MX" spc="-55" dirty="0">
                <a:solidFill>
                  <a:schemeClr val="bg1"/>
                </a:solidFill>
                <a:latin typeface="Arial" panose="020B0604020202020204" pitchFamily="34" charset="0"/>
                <a:cs typeface="Arial" panose="020B0604020202020204" pitchFamily="34" charset="0"/>
              </a:rPr>
              <a:t> </a:t>
            </a:r>
            <a:r>
              <a:rPr lang="es-MX" spc="35" dirty="0">
                <a:solidFill>
                  <a:schemeClr val="bg1"/>
                </a:solidFill>
                <a:latin typeface="Arial" panose="020B0604020202020204" pitchFamily="34" charset="0"/>
                <a:cs typeface="Arial" panose="020B0604020202020204" pitchFamily="34" charset="0"/>
              </a:rPr>
              <a:t>las </a:t>
            </a:r>
            <a:r>
              <a:rPr lang="es-MX" spc="-325" dirty="0">
                <a:solidFill>
                  <a:schemeClr val="bg1"/>
                </a:solidFill>
                <a:latin typeface="Arial" panose="020B0604020202020204" pitchFamily="34" charset="0"/>
                <a:cs typeface="Arial" panose="020B0604020202020204" pitchFamily="34" charset="0"/>
              </a:rPr>
              <a:t> </a:t>
            </a:r>
            <a:r>
              <a:rPr lang="es-MX" spc="40" dirty="0">
                <a:solidFill>
                  <a:schemeClr val="bg1"/>
                </a:solidFill>
                <a:latin typeface="Arial" panose="020B0604020202020204" pitchFamily="34" charset="0"/>
                <a:cs typeface="Arial" panose="020B0604020202020204" pitchFamily="34" charset="0"/>
              </a:rPr>
              <a:t>categorías</a:t>
            </a:r>
            <a:r>
              <a:rPr lang="es-MX" spc="-60" dirty="0">
                <a:solidFill>
                  <a:schemeClr val="bg1"/>
                </a:solidFill>
                <a:latin typeface="Arial" panose="020B0604020202020204" pitchFamily="34" charset="0"/>
                <a:cs typeface="Arial" panose="020B0604020202020204" pitchFamily="34" charset="0"/>
              </a:rPr>
              <a:t> </a:t>
            </a:r>
            <a:r>
              <a:rPr lang="es-MX" spc="50" dirty="0">
                <a:solidFill>
                  <a:schemeClr val="bg1"/>
                </a:solidFill>
                <a:latin typeface="Arial" panose="020B0604020202020204" pitchFamily="34" charset="0"/>
                <a:cs typeface="Arial" panose="020B0604020202020204" pitchFamily="34" charset="0"/>
              </a:rPr>
              <a:t>de</a:t>
            </a:r>
            <a:r>
              <a:rPr lang="es-MX" spc="-60" dirty="0">
                <a:solidFill>
                  <a:schemeClr val="bg1"/>
                </a:solidFill>
                <a:latin typeface="Arial" panose="020B0604020202020204" pitchFamily="34" charset="0"/>
                <a:cs typeface="Arial" panose="020B0604020202020204" pitchFamily="34" charset="0"/>
              </a:rPr>
              <a:t> </a:t>
            </a:r>
            <a:r>
              <a:rPr lang="es-MX" spc="30" dirty="0">
                <a:solidFill>
                  <a:schemeClr val="bg1"/>
                </a:solidFill>
                <a:latin typeface="Arial" panose="020B0604020202020204" pitchFamily="34" charset="0"/>
                <a:cs typeface="Arial" panose="020B0604020202020204" pitchFamily="34" charset="0"/>
              </a:rPr>
              <a:t>trabajadores</a:t>
            </a:r>
            <a:r>
              <a:rPr lang="es-MX" spc="35" dirty="0">
                <a:solidFill>
                  <a:schemeClr val="bg1"/>
                </a:solidFill>
                <a:latin typeface="Arial" panose="020B0604020202020204" pitchFamily="34" charset="0"/>
                <a:cs typeface="Arial" panose="020B0604020202020204" pitchFamily="34" charset="0"/>
              </a:rPr>
              <a:t>.</a:t>
            </a:r>
            <a:endParaRPr lang="es-MX" dirty="0">
              <a:solidFill>
                <a:schemeClr val="bg1"/>
              </a:solidFill>
              <a:latin typeface="Arial" panose="020B0604020202020204" pitchFamily="34" charset="0"/>
              <a:cs typeface="Arial" panose="020B0604020202020204" pitchFamily="34" charset="0"/>
            </a:endParaRPr>
          </a:p>
        </p:txBody>
      </p:sp>
      <p:pic>
        <p:nvPicPr>
          <p:cNvPr id="5" name="Picture 2" descr="CFTC Paris | L’OIT préconise des systèmes de sécurité et de santé au ...">
            <a:extLst>
              <a:ext uri="{FF2B5EF4-FFF2-40B4-BE49-F238E27FC236}">
                <a16:creationId xmlns:a16="http://schemas.microsoft.com/office/drawing/2014/main" id="{9B904346-6F5C-DBDB-C407-E8D0F35C78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864" y="116632"/>
            <a:ext cx="1215752" cy="121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71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1" name="object 12">
            <a:extLst>
              <a:ext uri="{FF2B5EF4-FFF2-40B4-BE49-F238E27FC236}">
                <a16:creationId xmlns:a16="http://schemas.microsoft.com/office/drawing/2014/main" id="{C83767C1-FC50-67FB-C555-8FE6FDF9F505}"/>
              </a:ext>
            </a:extLst>
          </p:cNvPr>
          <p:cNvPicPr/>
          <p:nvPr/>
        </p:nvPicPr>
        <p:blipFill>
          <a:blip r:embed="rId4" cstate="print"/>
          <a:stretch>
            <a:fillRect/>
          </a:stretch>
        </p:blipFill>
        <p:spPr>
          <a:xfrm>
            <a:off x="563906" y="98142"/>
            <a:ext cx="1047097" cy="368660"/>
          </a:xfrm>
          <a:prstGeom prst="rect">
            <a:avLst/>
          </a:prstGeom>
        </p:spPr>
      </p:pic>
      <p:sp>
        <p:nvSpPr>
          <p:cNvPr id="2" name="Rectángulo: esquinas redondeadas 1">
            <a:extLst>
              <a:ext uri="{FF2B5EF4-FFF2-40B4-BE49-F238E27FC236}">
                <a16:creationId xmlns:a16="http://schemas.microsoft.com/office/drawing/2014/main" id="{E610E253-D61D-6CD2-75A6-E7AFDDB74582}"/>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3719BCB2-5E75-6DAB-E4B2-863F465A838F}"/>
              </a:ext>
            </a:extLst>
          </p:cNvPr>
          <p:cNvSpPr txBox="1"/>
          <p:nvPr/>
        </p:nvSpPr>
        <p:spPr>
          <a:xfrm>
            <a:off x="4511824" y="1124744"/>
            <a:ext cx="7416824" cy="5684185"/>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a:spAutoFit/>
          </a:bodyPr>
          <a:lstStyle/>
          <a:p>
            <a:pPr marL="462915" marR="5080" indent="-285750">
              <a:lnSpc>
                <a:spcPct val="113700"/>
              </a:lnSpc>
              <a:spcBef>
                <a:spcPts val="600"/>
              </a:spcBef>
              <a:buFont typeface="Wingdings" panose="05000000000000000000" pitchFamily="2" charset="2"/>
              <a:buChar char="Ø"/>
            </a:pPr>
            <a:r>
              <a:rPr lang="es-ES" spc="35" dirty="0">
                <a:solidFill>
                  <a:schemeClr val="bg1"/>
                </a:solidFill>
                <a:latin typeface="Arial" panose="020B0604020202020204" pitchFamily="34" charset="0"/>
                <a:cs typeface="Arial" panose="020B0604020202020204" pitchFamily="34" charset="0"/>
              </a:rPr>
              <a:t>Protege</a:t>
            </a:r>
            <a:r>
              <a:rPr lang="es-ES" spc="-70"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a</a:t>
            </a:r>
            <a:r>
              <a:rPr lang="es-ES" spc="-70"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los</a:t>
            </a:r>
            <a:r>
              <a:rPr lang="es-ES" spc="-75" dirty="0">
                <a:solidFill>
                  <a:schemeClr val="bg1"/>
                </a:solidFill>
                <a:latin typeface="Arial" panose="020B0604020202020204" pitchFamily="34" charset="0"/>
                <a:cs typeface="Arial" panose="020B0604020202020204" pitchFamily="34" charset="0"/>
              </a:rPr>
              <a:t> </a:t>
            </a:r>
            <a:r>
              <a:rPr lang="es-ES" spc="25" dirty="0">
                <a:solidFill>
                  <a:schemeClr val="bg1"/>
                </a:solidFill>
                <a:latin typeface="Arial" panose="020B0604020202020204" pitchFamily="34" charset="0"/>
                <a:cs typeface="Arial" panose="020B0604020202020204" pitchFamily="34" charset="0"/>
              </a:rPr>
              <a:t>trabajadores</a:t>
            </a:r>
            <a:r>
              <a:rPr lang="es-ES" spc="-70"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que</a:t>
            </a:r>
            <a:r>
              <a:rPr lang="es-ES" spc="-75" dirty="0">
                <a:solidFill>
                  <a:schemeClr val="bg1"/>
                </a:solidFill>
                <a:latin typeface="Arial" panose="020B0604020202020204" pitchFamily="34" charset="0"/>
                <a:cs typeface="Arial" panose="020B0604020202020204" pitchFamily="34" charset="0"/>
              </a:rPr>
              <a:t> </a:t>
            </a:r>
            <a:r>
              <a:rPr lang="es-ES" spc="25" dirty="0">
                <a:solidFill>
                  <a:schemeClr val="bg1"/>
                </a:solidFill>
                <a:latin typeface="Arial" panose="020B0604020202020204" pitchFamily="34" charset="0"/>
                <a:cs typeface="Arial" panose="020B0604020202020204" pitchFamily="34" charset="0"/>
              </a:rPr>
              <a:t>utilizan</a:t>
            </a:r>
            <a:r>
              <a:rPr lang="es-ES" spc="-75" dirty="0">
                <a:solidFill>
                  <a:schemeClr val="bg1"/>
                </a:solidFill>
                <a:latin typeface="Arial" panose="020B0604020202020204" pitchFamily="34" charset="0"/>
                <a:cs typeface="Arial" panose="020B0604020202020204" pitchFamily="34" charset="0"/>
              </a:rPr>
              <a:t> </a:t>
            </a:r>
            <a:r>
              <a:rPr lang="es-ES" spc="20" dirty="0">
                <a:solidFill>
                  <a:schemeClr val="bg1"/>
                </a:solidFill>
                <a:latin typeface="Arial" panose="020B0604020202020204" pitchFamily="34" charset="0"/>
                <a:cs typeface="Arial" panose="020B0604020202020204" pitchFamily="34" charset="0"/>
              </a:rPr>
              <a:t>estas</a:t>
            </a:r>
            <a:r>
              <a:rPr lang="es-ES" spc="-70"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agencias</a:t>
            </a:r>
            <a:r>
              <a:rPr lang="es-ES" spc="-70"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contra</a:t>
            </a:r>
            <a:r>
              <a:rPr lang="es-ES" spc="-70" dirty="0">
                <a:solidFill>
                  <a:schemeClr val="bg1"/>
                </a:solidFill>
                <a:latin typeface="Arial" panose="020B0604020202020204" pitchFamily="34" charset="0"/>
                <a:cs typeface="Arial" panose="020B0604020202020204" pitchFamily="34" charset="0"/>
              </a:rPr>
              <a:t> </a:t>
            </a:r>
            <a:r>
              <a:rPr lang="es-ES" spc="25" dirty="0">
                <a:solidFill>
                  <a:schemeClr val="bg1"/>
                </a:solidFill>
                <a:latin typeface="Arial" panose="020B0604020202020204" pitchFamily="34" charset="0"/>
                <a:cs typeface="Arial" panose="020B0604020202020204" pitchFamily="34" charset="0"/>
              </a:rPr>
              <a:t>la</a:t>
            </a:r>
            <a:r>
              <a:rPr lang="es-ES" spc="-70"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discriminación</a:t>
            </a:r>
            <a:r>
              <a:rPr lang="es-ES" spc="-75"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en</a:t>
            </a:r>
            <a:r>
              <a:rPr lang="es-ES" spc="-70"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términos</a:t>
            </a:r>
            <a:r>
              <a:rPr lang="es-ES" spc="-70"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de</a:t>
            </a:r>
            <a:r>
              <a:rPr lang="es-ES" spc="-75" dirty="0">
                <a:solidFill>
                  <a:schemeClr val="bg1"/>
                </a:solidFill>
                <a:latin typeface="Arial" panose="020B0604020202020204" pitchFamily="34" charset="0"/>
                <a:cs typeface="Arial" panose="020B0604020202020204" pitchFamily="34" charset="0"/>
              </a:rPr>
              <a:t> </a:t>
            </a:r>
            <a:r>
              <a:rPr lang="es-ES" spc="25" dirty="0">
                <a:solidFill>
                  <a:schemeClr val="bg1"/>
                </a:solidFill>
                <a:latin typeface="Arial" panose="020B0604020202020204" pitchFamily="34" charset="0"/>
                <a:cs typeface="Arial" panose="020B0604020202020204" pitchFamily="34" charset="0"/>
              </a:rPr>
              <a:t>salario,</a:t>
            </a:r>
            <a:r>
              <a:rPr lang="es-ES" spc="3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tiempo </a:t>
            </a:r>
            <a:r>
              <a:rPr lang="es-ES" spc="10" dirty="0">
                <a:solidFill>
                  <a:schemeClr val="bg1"/>
                </a:solidFill>
                <a:latin typeface="Arial" panose="020B0604020202020204" pitchFamily="34" charset="0"/>
                <a:cs typeface="Arial" panose="020B0604020202020204" pitchFamily="34" charset="0"/>
              </a:rPr>
              <a:t>y </a:t>
            </a:r>
            <a:r>
              <a:rPr lang="es-ES" spc="30" dirty="0">
                <a:solidFill>
                  <a:schemeClr val="bg1"/>
                </a:solidFill>
                <a:latin typeface="Arial" panose="020B0604020202020204" pitchFamily="34" charset="0"/>
                <a:cs typeface="Arial" panose="020B0604020202020204" pitchFamily="34" charset="0"/>
              </a:rPr>
              <a:t>condiciones </a:t>
            </a:r>
            <a:r>
              <a:rPr lang="es-ES" spc="45" dirty="0">
                <a:solidFill>
                  <a:schemeClr val="bg1"/>
                </a:solidFill>
                <a:latin typeface="Arial" panose="020B0604020202020204" pitchFamily="34" charset="0"/>
                <a:cs typeface="Arial" panose="020B0604020202020204" pitchFamily="34" charset="0"/>
              </a:rPr>
              <a:t>de </a:t>
            </a:r>
            <a:r>
              <a:rPr lang="es-ES" spc="10" dirty="0">
                <a:solidFill>
                  <a:schemeClr val="bg1"/>
                </a:solidFill>
                <a:latin typeface="Arial" panose="020B0604020202020204" pitchFamily="34" charset="0"/>
                <a:cs typeface="Arial" panose="020B0604020202020204" pitchFamily="34" charset="0"/>
              </a:rPr>
              <a:t>trabajo, </a:t>
            </a:r>
            <a:r>
              <a:rPr lang="es-ES" spc="30" dirty="0">
                <a:solidFill>
                  <a:schemeClr val="bg1"/>
                </a:solidFill>
                <a:latin typeface="Arial" panose="020B0604020202020204" pitchFamily="34" charset="0"/>
                <a:cs typeface="Arial" panose="020B0604020202020204" pitchFamily="34" charset="0"/>
              </a:rPr>
              <a:t>prestaciones </a:t>
            </a:r>
            <a:r>
              <a:rPr lang="es-ES" spc="45" dirty="0">
                <a:solidFill>
                  <a:schemeClr val="bg1"/>
                </a:solidFill>
                <a:latin typeface="Arial" panose="020B0604020202020204" pitchFamily="34" charset="0"/>
                <a:cs typeface="Arial" panose="020B0604020202020204" pitchFamily="34" charset="0"/>
              </a:rPr>
              <a:t>de </a:t>
            </a:r>
            <a:r>
              <a:rPr lang="es-ES" spc="25" dirty="0">
                <a:solidFill>
                  <a:schemeClr val="bg1"/>
                </a:solidFill>
                <a:latin typeface="Arial" panose="020B0604020202020204" pitchFamily="34" charset="0"/>
                <a:cs typeface="Arial" panose="020B0604020202020204" pitchFamily="34" charset="0"/>
              </a:rPr>
              <a:t>la </a:t>
            </a:r>
            <a:r>
              <a:rPr lang="es-ES" spc="40" dirty="0">
                <a:solidFill>
                  <a:schemeClr val="bg1"/>
                </a:solidFill>
                <a:latin typeface="Arial" panose="020B0604020202020204" pitchFamily="34" charset="0"/>
                <a:cs typeface="Arial" panose="020B0604020202020204" pitchFamily="34" charset="0"/>
              </a:rPr>
              <a:t>seguridad </a:t>
            </a:r>
            <a:r>
              <a:rPr lang="es-ES" spc="10" dirty="0">
                <a:solidFill>
                  <a:schemeClr val="bg1"/>
                </a:solidFill>
                <a:latin typeface="Arial" panose="020B0604020202020204" pitchFamily="34" charset="0"/>
                <a:cs typeface="Arial" panose="020B0604020202020204" pitchFamily="34" charset="0"/>
              </a:rPr>
              <a:t>social, </a:t>
            </a:r>
            <a:r>
              <a:rPr lang="es-ES" spc="40" dirty="0">
                <a:solidFill>
                  <a:schemeClr val="bg1"/>
                </a:solidFill>
                <a:latin typeface="Arial" panose="020B0604020202020204" pitchFamily="34" charset="0"/>
                <a:cs typeface="Arial" panose="020B0604020202020204" pitchFamily="34" charset="0"/>
              </a:rPr>
              <a:t>formación </a:t>
            </a:r>
            <a:r>
              <a:rPr lang="es-ES" spc="10" dirty="0">
                <a:solidFill>
                  <a:schemeClr val="bg1"/>
                </a:solidFill>
                <a:latin typeface="Arial" panose="020B0604020202020204" pitchFamily="34" charset="0"/>
                <a:cs typeface="Arial" panose="020B0604020202020204" pitchFamily="34" charset="0"/>
              </a:rPr>
              <a:t>y </a:t>
            </a:r>
            <a:r>
              <a:rPr lang="es-ES" spc="35" dirty="0">
                <a:solidFill>
                  <a:schemeClr val="bg1"/>
                </a:solidFill>
                <a:latin typeface="Arial" panose="020B0604020202020204" pitchFamily="34" charset="0"/>
                <a:cs typeface="Arial" panose="020B0604020202020204" pitchFamily="34" charset="0"/>
              </a:rPr>
              <a:t>goce </a:t>
            </a:r>
            <a:r>
              <a:rPr lang="es-ES" spc="40" dirty="0">
                <a:solidFill>
                  <a:schemeClr val="bg1"/>
                </a:solidFill>
                <a:latin typeface="Arial" panose="020B0604020202020204" pitchFamily="34" charset="0"/>
                <a:cs typeface="Arial" panose="020B0604020202020204" pitchFamily="34" charset="0"/>
              </a:rPr>
              <a:t>de </a:t>
            </a:r>
            <a:r>
              <a:rPr lang="es-ES" spc="-330"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seguridad</a:t>
            </a:r>
            <a:r>
              <a:rPr lang="es-ES" spc="-85" dirty="0">
                <a:solidFill>
                  <a:schemeClr val="bg1"/>
                </a:solidFill>
                <a:latin typeface="Arial" panose="020B0604020202020204" pitchFamily="34" charset="0"/>
                <a:cs typeface="Arial" panose="020B0604020202020204" pitchFamily="34" charset="0"/>
              </a:rPr>
              <a:t> </a:t>
            </a:r>
            <a:r>
              <a:rPr lang="es-ES" spc="10" dirty="0">
                <a:solidFill>
                  <a:schemeClr val="bg1"/>
                </a:solidFill>
                <a:latin typeface="Arial" panose="020B0604020202020204" pitchFamily="34" charset="0"/>
                <a:cs typeface="Arial" panose="020B0604020202020204" pitchFamily="34" charset="0"/>
              </a:rPr>
              <a:t>y</a:t>
            </a:r>
            <a:r>
              <a:rPr lang="es-ES" spc="-80"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salud</a:t>
            </a:r>
            <a:r>
              <a:rPr lang="es-ES" spc="-80"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en</a:t>
            </a:r>
            <a:r>
              <a:rPr lang="es-ES" spc="-80" dirty="0">
                <a:solidFill>
                  <a:schemeClr val="bg1"/>
                </a:solidFill>
                <a:latin typeface="Arial" panose="020B0604020202020204" pitchFamily="34" charset="0"/>
                <a:cs typeface="Arial" panose="020B0604020202020204" pitchFamily="34" charset="0"/>
              </a:rPr>
              <a:t> </a:t>
            </a:r>
            <a:r>
              <a:rPr lang="es-ES" spc="25" dirty="0">
                <a:solidFill>
                  <a:schemeClr val="bg1"/>
                </a:solidFill>
                <a:latin typeface="Arial" panose="020B0604020202020204" pitchFamily="34" charset="0"/>
                <a:cs typeface="Arial" panose="020B0604020202020204" pitchFamily="34" charset="0"/>
              </a:rPr>
              <a:t>el</a:t>
            </a:r>
            <a:r>
              <a:rPr lang="es-ES" spc="-80" dirty="0">
                <a:solidFill>
                  <a:schemeClr val="bg1"/>
                </a:solidFill>
                <a:latin typeface="Arial" panose="020B0604020202020204" pitchFamily="34" charset="0"/>
                <a:cs typeface="Arial" panose="020B0604020202020204" pitchFamily="34" charset="0"/>
              </a:rPr>
              <a:t> </a:t>
            </a:r>
            <a:r>
              <a:rPr lang="es-ES" spc="15" dirty="0">
                <a:solidFill>
                  <a:schemeClr val="bg1"/>
                </a:solidFill>
                <a:latin typeface="Arial" panose="020B0604020202020204" pitchFamily="34" charset="0"/>
                <a:cs typeface="Arial" panose="020B0604020202020204" pitchFamily="34" charset="0"/>
              </a:rPr>
              <a:t>trabajo.</a:t>
            </a:r>
            <a:endParaRPr lang="es-ES" dirty="0">
              <a:solidFill>
                <a:schemeClr val="bg1"/>
              </a:solidFill>
              <a:latin typeface="Arial" panose="020B0604020202020204" pitchFamily="34" charset="0"/>
              <a:cs typeface="Arial" panose="020B0604020202020204" pitchFamily="34" charset="0"/>
            </a:endParaRPr>
          </a:p>
          <a:p>
            <a:pPr marL="464185" marR="23495" indent="-285750">
              <a:lnSpc>
                <a:spcPct val="113700"/>
              </a:lnSpc>
              <a:spcBef>
                <a:spcPts val="600"/>
              </a:spcBef>
              <a:buFont typeface="Wingdings" panose="05000000000000000000" pitchFamily="2" charset="2"/>
              <a:buChar char="Ø"/>
            </a:pPr>
            <a:r>
              <a:rPr lang="es-ES" spc="45" dirty="0">
                <a:solidFill>
                  <a:schemeClr val="bg1"/>
                </a:solidFill>
                <a:latin typeface="Arial" panose="020B0604020202020204" pitchFamily="34" charset="0"/>
                <a:cs typeface="Arial" panose="020B0604020202020204" pitchFamily="34" charset="0"/>
              </a:rPr>
              <a:t>Proporciona</a:t>
            </a:r>
            <a:r>
              <a:rPr lang="es-ES" spc="-5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protección</a:t>
            </a:r>
            <a:r>
              <a:rPr lang="es-ES" spc="-55"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específica</a:t>
            </a:r>
            <a:r>
              <a:rPr lang="es-ES" spc="-50"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a</a:t>
            </a:r>
            <a:r>
              <a:rPr lang="es-ES" spc="-5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los</a:t>
            </a:r>
            <a:r>
              <a:rPr lang="es-ES" spc="-50"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trabajadores</a:t>
            </a:r>
            <a:r>
              <a:rPr lang="es-ES" spc="-5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migrantes,</a:t>
            </a:r>
            <a:r>
              <a:rPr lang="es-ES" spc="-5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incluidos</a:t>
            </a:r>
            <a:r>
              <a:rPr lang="es-ES" spc="-50"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los</a:t>
            </a:r>
            <a:r>
              <a:rPr lang="es-ES" spc="-55" dirty="0">
                <a:solidFill>
                  <a:schemeClr val="bg1"/>
                </a:solidFill>
                <a:latin typeface="Arial" panose="020B0604020202020204" pitchFamily="34" charset="0"/>
                <a:cs typeface="Arial" panose="020B0604020202020204" pitchFamily="34" charset="0"/>
              </a:rPr>
              <a:t> </a:t>
            </a:r>
            <a:r>
              <a:rPr lang="es-ES" spc="55" dirty="0">
                <a:solidFill>
                  <a:schemeClr val="bg1"/>
                </a:solidFill>
                <a:latin typeface="Arial" panose="020B0604020202020204" pitchFamily="34" charset="0"/>
                <a:cs typeface="Arial" panose="020B0604020202020204" pitchFamily="34" charset="0"/>
              </a:rPr>
              <a:t>que</a:t>
            </a:r>
            <a:r>
              <a:rPr lang="es-ES" spc="-5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realizan</a:t>
            </a:r>
            <a:r>
              <a:rPr lang="es-ES" spc="-55"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trabajos </a:t>
            </a:r>
            <a:r>
              <a:rPr lang="es-ES" spc="35" dirty="0">
                <a:solidFill>
                  <a:schemeClr val="bg1"/>
                </a:solidFill>
                <a:latin typeface="Arial" panose="020B0604020202020204" pitchFamily="34" charset="0"/>
                <a:cs typeface="Arial" panose="020B0604020202020204" pitchFamily="34" charset="0"/>
              </a:rPr>
              <a:t> domésticos,</a:t>
            </a:r>
            <a:r>
              <a:rPr lang="es-ES" spc="-60"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trabajos</a:t>
            </a:r>
            <a:r>
              <a:rPr lang="es-ES" spc="-50"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temporales</a:t>
            </a:r>
            <a:r>
              <a:rPr lang="es-ES" spc="-55"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en</a:t>
            </a:r>
            <a:r>
              <a:rPr lang="es-ES" spc="-50"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el</a:t>
            </a:r>
            <a:r>
              <a:rPr lang="es-ES" spc="-5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sector</a:t>
            </a:r>
            <a:r>
              <a:rPr lang="es-ES" spc="-50"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de</a:t>
            </a:r>
            <a:r>
              <a:rPr lang="es-ES" spc="-60"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la</a:t>
            </a:r>
            <a:r>
              <a:rPr lang="es-ES" spc="-50"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construcción</a:t>
            </a:r>
            <a:r>
              <a:rPr lang="es-ES" spc="-50" dirty="0">
                <a:solidFill>
                  <a:schemeClr val="bg1"/>
                </a:solidFill>
                <a:latin typeface="Arial" panose="020B0604020202020204" pitchFamily="34" charset="0"/>
                <a:cs typeface="Arial" panose="020B0604020202020204" pitchFamily="34" charset="0"/>
              </a:rPr>
              <a:t> </a:t>
            </a:r>
            <a:r>
              <a:rPr lang="es-ES" spc="10" dirty="0">
                <a:solidFill>
                  <a:schemeClr val="bg1"/>
                </a:solidFill>
                <a:latin typeface="Arial" panose="020B0604020202020204" pitchFamily="34" charset="0"/>
                <a:cs typeface="Arial" panose="020B0604020202020204" pitchFamily="34" charset="0"/>
              </a:rPr>
              <a:t>y</a:t>
            </a:r>
            <a:r>
              <a:rPr lang="es-ES" spc="-55" dirty="0">
                <a:solidFill>
                  <a:schemeClr val="bg1"/>
                </a:solidFill>
                <a:latin typeface="Arial" panose="020B0604020202020204" pitchFamily="34" charset="0"/>
                <a:cs typeface="Arial" panose="020B0604020202020204" pitchFamily="34" charset="0"/>
              </a:rPr>
              <a:t> </a:t>
            </a:r>
            <a:r>
              <a:rPr lang="es-ES" spc="30" dirty="0">
                <a:solidFill>
                  <a:schemeClr val="bg1"/>
                </a:solidFill>
                <a:latin typeface="Arial" panose="020B0604020202020204" pitchFamily="34" charset="0"/>
                <a:cs typeface="Arial" panose="020B0604020202020204" pitchFamily="34" charset="0"/>
              </a:rPr>
              <a:t>trabajos</a:t>
            </a:r>
            <a:r>
              <a:rPr lang="es-ES" spc="-50"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agrícolas</a:t>
            </a:r>
            <a:r>
              <a:rPr lang="es-ES" spc="-55"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de</a:t>
            </a:r>
            <a:r>
              <a:rPr lang="es-ES" spc="-5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temporada.</a:t>
            </a:r>
            <a:endParaRPr lang="es-ES" dirty="0">
              <a:solidFill>
                <a:schemeClr val="bg1"/>
              </a:solidFill>
              <a:latin typeface="Arial" panose="020B0604020202020204" pitchFamily="34" charset="0"/>
              <a:cs typeface="Arial" panose="020B0604020202020204" pitchFamily="34" charset="0"/>
            </a:endParaRPr>
          </a:p>
          <a:p>
            <a:pPr marL="464820" marR="99695" indent="-285750">
              <a:lnSpc>
                <a:spcPct val="113700"/>
              </a:lnSpc>
              <a:spcBef>
                <a:spcPts val="600"/>
              </a:spcBef>
              <a:buFont typeface="Wingdings" panose="05000000000000000000" pitchFamily="2" charset="2"/>
              <a:buChar char="Ø"/>
            </a:pPr>
            <a:r>
              <a:rPr lang="es-ES" spc="40" dirty="0">
                <a:solidFill>
                  <a:schemeClr val="bg1"/>
                </a:solidFill>
                <a:latin typeface="Arial" panose="020B0604020202020204" pitchFamily="34" charset="0"/>
                <a:cs typeface="Arial" panose="020B0604020202020204" pitchFamily="34" charset="0"/>
              </a:rPr>
              <a:t>Ayuda</a:t>
            </a:r>
            <a:r>
              <a:rPr lang="es-ES" spc="-5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a</a:t>
            </a:r>
            <a:r>
              <a:rPr lang="es-ES" spc="-55"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proteger</a:t>
            </a:r>
            <a:r>
              <a:rPr lang="es-ES" spc="-5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a</a:t>
            </a:r>
            <a:r>
              <a:rPr lang="es-ES" spc="-55"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los</a:t>
            </a:r>
            <a:r>
              <a:rPr lang="es-ES" spc="-55"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empresarios</a:t>
            </a:r>
            <a:r>
              <a:rPr lang="es-ES" spc="-5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contra</a:t>
            </a:r>
            <a:r>
              <a:rPr lang="es-ES" spc="-5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la</a:t>
            </a:r>
            <a:r>
              <a:rPr lang="es-ES" spc="-55"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competencia</a:t>
            </a:r>
            <a:r>
              <a:rPr lang="es-ES" spc="-5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desleal</a:t>
            </a:r>
            <a:r>
              <a:rPr lang="es-ES" spc="-50"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de</a:t>
            </a:r>
            <a:r>
              <a:rPr lang="es-ES" spc="-55"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los</a:t>
            </a:r>
            <a:r>
              <a:rPr lang="es-ES" spc="-55"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intermediarios</a:t>
            </a:r>
            <a:r>
              <a:rPr lang="es-ES" spc="-5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laborales </a:t>
            </a:r>
            <a:r>
              <a:rPr lang="es-ES" spc="-330" dirty="0">
                <a:solidFill>
                  <a:schemeClr val="bg1"/>
                </a:solidFill>
                <a:latin typeface="Arial" panose="020B0604020202020204" pitchFamily="34" charset="0"/>
                <a:cs typeface="Arial" panose="020B0604020202020204" pitchFamily="34" charset="0"/>
              </a:rPr>
              <a:t> </a:t>
            </a:r>
            <a:r>
              <a:rPr lang="es-ES" spc="60" dirty="0">
                <a:solidFill>
                  <a:schemeClr val="bg1"/>
                </a:solidFill>
                <a:latin typeface="Arial" panose="020B0604020202020204" pitchFamily="34" charset="0"/>
                <a:cs typeface="Arial" panose="020B0604020202020204" pitchFamily="34" charset="0"/>
              </a:rPr>
              <a:t>no</a:t>
            </a:r>
            <a:r>
              <a:rPr lang="es-ES" spc="-6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autorizados.</a:t>
            </a:r>
            <a:endParaRPr lang="es-ES" dirty="0">
              <a:solidFill>
                <a:schemeClr val="bg1"/>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EF2F438C-2FC1-998F-F74A-60EA5114516C}"/>
              </a:ext>
            </a:extLst>
          </p:cNvPr>
          <p:cNvSpPr txBox="1"/>
          <p:nvPr/>
        </p:nvSpPr>
        <p:spPr>
          <a:xfrm>
            <a:off x="263352" y="260648"/>
            <a:ext cx="11665296"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600" b="1" dirty="0">
                <a:latin typeface="Arial" panose="020B0604020202020204" pitchFamily="34" charset="0"/>
                <a:cs typeface="Arial" panose="020B0604020202020204" pitchFamily="34" charset="0"/>
              </a:rPr>
              <a:t>Prohibiciones y Protección del Convenio 181</a:t>
            </a:r>
            <a:endParaRPr lang="es-MX" sz="360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CCD48724-1D48-DBE5-7958-3F371CD51618}"/>
              </a:ext>
            </a:extLst>
          </p:cNvPr>
          <p:cNvSpPr txBox="1"/>
          <p:nvPr/>
        </p:nvSpPr>
        <p:spPr>
          <a:xfrm>
            <a:off x="263352" y="1196752"/>
            <a:ext cx="3816424" cy="2308324"/>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342900" indent="-342900">
              <a:buFont typeface="Wingdings" panose="05000000000000000000" pitchFamily="2" charset="2"/>
              <a:buChar char="Ø"/>
            </a:pPr>
            <a:r>
              <a:rPr lang="es-ES" spc="55" dirty="0">
                <a:solidFill>
                  <a:schemeClr val="bg1"/>
                </a:solidFill>
                <a:latin typeface="Arial" panose="020B0604020202020204" pitchFamily="34" charset="0"/>
                <a:cs typeface="Arial" panose="020B0604020202020204" pitchFamily="34" charset="0"/>
              </a:rPr>
              <a:t>Prohíbe</a:t>
            </a:r>
            <a:r>
              <a:rPr lang="es-ES" spc="-3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a</a:t>
            </a:r>
            <a:r>
              <a:rPr lang="es-ES" spc="-35"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las</a:t>
            </a:r>
            <a:r>
              <a:rPr lang="es-ES" spc="-30"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agencias</a:t>
            </a:r>
            <a:r>
              <a:rPr lang="es-ES" spc="-35" dirty="0">
                <a:solidFill>
                  <a:schemeClr val="bg1"/>
                </a:solidFill>
                <a:latin typeface="Arial" panose="020B0604020202020204" pitchFamily="34" charset="0"/>
                <a:cs typeface="Arial" panose="020B0604020202020204" pitchFamily="34" charset="0"/>
              </a:rPr>
              <a:t> </a:t>
            </a:r>
            <a:r>
              <a:rPr lang="es-ES" spc="55" dirty="0">
                <a:solidFill>
                  <a:schemeClr val="bg1"/>
                </a:solidFill>
                <a:latin typeface="Arial" panose="020B0604020202020204" pitchFamily="34" charset="0"/>
                <a:cs typeface="Arial" panose="020B0604020202020204" pitchFamily="34" charset="0"/>
              </a:rPr>
              <a:t>de</a:t>
            </a:r>
            <a:r>
              <a:rPr lang="es-ES" spc="-30" dirty="0">
                <a:solidFill>
                  <a:schemeClr val="bg1"/>
                </a:solidFill>
                <a:latin typeface="Arial" panose="020B0604020202020204" pitchFamily="34" charset="0"/>
                <a:cs typeface="Arial" panose="020B0604020202020204" pitchFamily="34" charset="0"/>
              </a:rPr>
              <a:t> </a:t>
            </a:r>
            <a:r>
              <a:rPr lang="es-ES" spc="60" dirty="0">
                <a:solidFill>
                  <a:schemeClr val="bg1"/>
                </a:solidFill>
                <a:latin typeface="Arial" panose="020B0604020202020204" pitchFamily="34" charset="0"/>
                <a:cs typeface="Arial" panose="020B0604020202020204" pitchFamily="34" charset="0"/>
              </a:rPr>
              <a:t>empleo</a:t>
            </a:r>
            <a:r>
              <a:rPr lang="es-ES" spc="-35"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privadas</a:t>
            </a:r>
            <a:r>
              <a:rPr lang="es-ES" spc="-35"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cobrar</a:t>
            </a:r>
            <a:r>
              <a:rPr lang="es-ES" spc="-35" dirty="0">
                <a:solidFill>
                  <a:schemeClr val="bg1"/>
                </a:solidFill>
                <a:latin typeface="Arial" panose="020B0604020202020204" pitchFamily="34" charset="0"/>
                <a:cs typeface="Arial" panose="020B0604020202020204" pitchFamily="34" charset="0"/>
              </a:rPr>
              <a:t> </a:t>
            </a:r>
            <a:r>
              <a:rPr lang="es-ES" spc="55" dirty="0">
                <a:solidFill>
                  <a:schemeClr val="bg1"/>
                </a:solidFill>
                <a:latin typeface="Arial" panose="020B0604020202020204" pitchFamily="34" charset="0"/>
                <a:cs typeface="Arial" panose="020B0604020202020204" pitchFamily="34" charset="0"/>
              </a:rPr>
              <a:t>honorarios</a:t>
            </a:r>
            <a:r>
              <a:rPr lang="es-ES" spc="-30" dirty="0">
                <a:solidFill>
                  <a:schemeClr val="bg1"/>
                </a:solidFill>
                <a:latin typeface="Arial" panose="020B0604020202020204" pitchFamily="34" charset="0"/>
                <a:cs typeface="Arial" panose="020B0604020202020204" pitchFamily="34" charset="0"/>
              </a:rPr>
              <a:t> </a:t>
            </a:r>
            <a:r>
              <a:rPr lang="es-ES" spc="65" dirty="0">
                <a:solidFill>
                  <a:schemeClr val="bg1"/>
                </a:solidFill>
                <a:latin typeface="Arial" panose="020B0604020202020204" pitchFamily="34" charset="0"/>
                <a:cs typeface="Arial" panose="020B0604020202020204" pitchFamily="34" charset="0"/>
              </a:rPr>
              <a:t>o</a:t>
            </a:r>
            <a:r>
              <a:rPr lang="es-ES" spc="-35" dirty="0">
                <a:solidFill>
                  <a:schemeClr val="bg1"/>
                </a:solidFill>
                <a:latin typeface="Arial" panose="020B0604020202020204" pitchFamily="34" charset="0"/>
                <a:cs typeface="Arial" panose="020B0604020202020204" pitchFamily="34" charset="0"/>
              </a:rPr>
              <a:t> </a:t>
            </a:r>
            <a:r>
              <a:rPr lang="es-ES" spc="40" dirty="0">
                <a:solidFill>
                  <a:schemeClr val="bg1"/>
                </a:solidFill>
                <a:latin typeface="Arial" panose="020B0604020202020204" pitchFamily="34" charset="0"/>
                <a:cs typeface="Arial" panose="020B0604020202020204" pitchFamily="34" charset="0"/>
              </a:rPr>
              <a:t>tarifas</a:t>
            </a:r>
            <a:r>
              <a:rPr lang="es-ES" spc="-30" dirty="0">
                <a:solidFill>
                  <a:schemeClr val="bg1"/>
                </a:solidFill>
                <a:latin typeface="Arial" panose="020B0604020202020204" pitchFamily="34" charset="0"/>
                <a:cs typeface="Arial" panose="020B0604020202020204" pitchFamily="34" charset="0"/>
              </a:rPr>
              <a:t> </a:t>
            </a:r>
            <a:r>
              <a:rPr lang="es-ES" spc="55" dirty="0">
                <a:solidFill>
                  <a:schemeClr val="bg1"/>
                </a:solidFill>
                <a:latin typeface="Arial" panose="020B0604020202020204" pitchFamily="34" charset="0"/>
                <a:cs typeface="Arial" panose="020B0604020202020204" pitchFamily="34" charset="0"/>
              </a:rPr>
              <a:t>de</a:t>
            </a:r>
            <a:r>
              <a:rPr lang="es-ES" spc="-35" dirty="0">
                <a:solidFill>
                  <a:schemeClr val="bg1"/>
                </a:solidFill>
                <a:latin typeface="Arial" panose="020B0604020202020204" pitchFamily="34" charset="0"/>
                <a:cs typeface="Arial" panose="020B0604020202020204" pitchFamily="34" charset="0"/>
              </a:rPr>
              <a:t> </a:t>
            </a:r>
            <a:r>
              <a:rPr lang="es-ES" spc="45" dirty="0">
                <a:solidFill>
                  <a:schemeClr val="bg1"/>
                </a:solidFill>
                <a:latin typeface="Arial" panose="020B0604020202020204" pitchFamily="34" charset="0"/>
                <a:cs typeface="Arial" panose="020B0604020202020204" pitchFamily="34" charset="0"/>
              </a:rPr>
              <a:t>contratación</a:t>
            </a:r>
            <a:r>
              <a:rPr lang="es-ES" spc="-30"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a</a:t>
            </a:r>
            <a:r>
              <a:rPr lang="es-ES" spc="-35" dirty="0">
                <a:solidFill>
                  <a:schemeClr val="bg1"/>
                </a:solidFill>
                <a:latin typeface="Arial" panose="020B0604020202020204" pitchFamily="34" charset="0"/>
                <a:cs typeface="Arial" panose="020B0604020202020204" pitchFamily="34" charset="0"/>
              </a:rPr>
              <a:t> </a:t>
            </a:r>
            <a:r>
              <a:rPr lang="es-ES" spc="50" dirty="0">
                <a:solidFill>
                  <a:schemeClr val="bg1"/>
                </a:solidFill>
                <a:latin typeface="Arial" panose="020B0604020202020204" pitchFamily="34" charset="0"/>
                <a:cs typeface="Arial" panose="020B0604020202020204" pitchFamily="34" charset="0"/>
              </a:rPr>
              <a:t>los </a:t>
            </a:r>
            <a:r>
              <a:rPr lang="es-ES" spc="-330" dirty="0">
                <a:solidFill>
                  <a:schemeClr val="bg1"/>
                </a:solidFill>
                <a:latin typeface="Arial" panose="020B0604020202020204" pitchFamily="34" charset="0"/>
                <a:cs typeface="Arial" panose="020B0604020202020204" pitchFamily="34" charset="0"/>
              </a:rPr>
              <a:t> </a:t>
            </a:r>
            <a:r>
              <a:rPr lang="es-ES" spc="35" dirty="0">
                <a:solidFill>
                  <a:schemeClr val="bg1"/>
                </a:solidFill>
                <a:latin typeface="Arial" panose="020B0604020202020204" pitchFamily="34" charset="0"/>
                <a:cs typeface="Arial" panose="020B0604020202020204" pitchFamily="34" charset="0"/>
              </a:rPr>
              <a:t>trabajadores.</a:t>
            </a:r>
            <a:endParaRPr lang="es-ES" dirty="0">
              <a:solidFill>
                <a:schemeClr val="bg1"/>
              </a:solidFill>
              <a:latin typeface="Arial" panose="020B0604020202020204" pitchFamily="34" charset="0"/>
              <a:cs typeface="Arial" panose="020B0604020202020204" pitchFamily="34" charset="0"/>
            </a:endParaRPr>
          </a:p>
          <a:p>
            <a:endParaRPr lang="es-MX" dirty="0">
              <a:solidFill>
                <a:schemeClr val="bg1"/>
              </a:solidFill>
            </a:endParaRPr>
          </a:p>
        </p:txBody>
      </p:sp>
    </p:spTree>
    <p:extLst>
      <p:ext uri="{BB962C8B-B14F-4D97-AF65-F5344CB8AC3E}">
        <p14:creationId xmlns:p14="http://schemas.microsoft.com/office/powerpoint/2010/main" val="386909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6A0609D-F6E0-39E0-6644-AE0C482A75BC}"/>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C7765D31-998C-CF25-45EB-0CBF918B6B85}"/>
              </a:ext>
            </a:extLst>
          </p:cNvPr>
          <p:cNvSpPr txBox="1"/>
          <p:nvPr/>
        </p:nvSpPr>
        <p:spPr>
          <a:xfrm>
            <a:off x="983432" y="6309320"/>
            <a:ext cx="8640960" cy="261610"/>
          </a:xfrm>
          <a:prstGeom prst="rect">
            <a:avLst/>
          </a:prstGeom>
          <a:noFill/>
        </p:spPr>
        <p:txBody>
          <a:bodyPr wrap="square" rtlCol="0">
            <a:spAutoFit/>
          </a:bodyPr>
          <a:lstStyle/>
          <a:p>
            <a:r>
              <a:rPr lang="es-MX" sz="1050" dirty="0">
                <a:latin typeface="Arieal"/>
              </a:rPr>
              <a:t>Fuente: INEGI y </a:t>
            </a:r>
            <a:r>
              <a:rPr lang="es-MX" sz="1050" dirty="0" err="1">
                <a:latin typeface="Arieal"/>
              </a:rPr>
              <a:t>mexicocomovamos</a:t>
            </a:r>
            <a:r>
              <a:rPr lang="es-MX" sz="1050" dirty="0">
                <a:latin typeface="Arieal"/>
              </a:rPr>
              <a:t>. El crecimiento del PIB corresponde a todo el año. </a:t>
            </a:r>
          </a:p>
        </p:txBody>
      </p:sp>
      <p:pic>
        <p:nvPicPr>
          <p:cNvPr id="5" name="Imagen 4">
            <a:extLst>
              <a:ext uri="{FF2B5EF4-FFF2-40B4-BE49-F238E27FC236}">
                <a16:creationId xmlns:a16="http://schemas.microsoft.com/office/drawing/2014/main" id="{C4761153-6E0B-FBE3-F9DC-7258F71E5DC5}"/>
              </a:ext>
            </a:extLst>
          </p:cNvPr>
          <p:cNvPicPr>
            <a:picLocks noChangeAspect="1"/>
          </p:cNvPicPr>
          <p:nvPr/>
        </p:nvPicPr>
        <p:blipFill>
          <a:blip r:embed="rId4"/>
          <a:stretch>
            <a:fillRect/>
          </a:stretch>
        </p:blipFill>
        <p:spPr>
          <a:xfrm>
            <a:off x="1343472" y="3568328"/>
            <a:ext cx="9533333" cy="2380952"/>
          </a:xfrm>
          <a:prstGeom prst="rect">
            <a:avLst/>
          </a:prstGeom>
          <a:ln>
            <a:solidFill>
              <a:schemeClr val="tx1"/>
            </a:solidFill>
          </a:ln>
        </p:spPr>
      </p:pic>
      <p:sp>
        <p:nvSpPr>
          <p:cNvPr id="9" name="CuadroTexto 8">
            <a:extLst>
              <a:ext uri="{FF2B5EF4-FFF2-40B4-BE49-F238E27FC236}">
                <a16:creationId xmlns:a16="http://schemas.microsoft.com/office/drawing/2014/main" id="{9AB02F4D-5104-1BC6-F038-33F7623484B6}"/>
              </a:ext>
            </a:extLst>
          </p:cNvPr>
          <p:cNvSpPr txBox="1"/>
          <p:nvPr/>
        </p:nvSpPr>
        <p:spPr>
          <a:xfrm>
            <a:off x="1055440" y="260648"/>
            <a:ext cx="10296418"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600" b="1" dirty="0">
                <a:latin typeface="Arial" panose="020B0604020202020204" pitchFamily="34" charset="0"/>
                <a:cs typeface="Arial" panose="020B0604020202020204" pitchFamily="34" charset="0"/>
              </a:rPr>
              <a:t>PIB e Inversión Total</a:t>
            </a:r>
            <a:endParaRPr lang="es-MX" sz="3600" b="1" dirty="0">
              <a:latin typeface="Arial" panose="020B0604020202020204" pitchFamily="34" charset="0"/>
              <a:cs typeface="Arial" panose="020B0604020202020204" pitchFamily="34" charset="0"/>
            </a:endParaRPr>
          </a:p>
        </p:txBody>
      </p:sp>
      <p:grpSp>
        <p:nvGrpSpPr>
          <p:cNvPr id="10" name="Grupo 9">
            <a:extLst>
              <a:ext uri="{FF2B5EF4-FFF2-40B4-BE49-F238E27FC236}">
                <a16:creationId xmlns:a16="http://schemas.microsoft.com/office/drawing/2014/main" id="{4E42D0A8-A2CE-076C-FE9E-FCBE3EDFED3A}"/>
              </a:ext>
            </a:extLst>
          </p:cNvPr>
          <p:cNvGrpSpPr/>
          <p:nvPr/>
        </p:nvGrpSpPr>
        <p:grpSpPr>
          <a:xfrm>
            <a:off x="1272190" y="964608"/>
            <a:ext cx="9647619" cy="2423779"/>
            <a:chOff x="1272190" y="964608"/>
            <a:chExt cx="9647619" cy="2423779"/>
          </a:xfrm>
        </p:grpSpPr>
        <p:sp>
          <p:nvSpPr>
            <p:cNvPr id="7" name="CuadroTexto 6">
              <a:extLst>
                <a:ext uri="{FF2B5EF4-FFF2-40B4-BE49-F238E27FC236}">
                  <a16:creationId xmlns:a16="http://schemas.microsoft.com/office/drawing/2014/main" id="{D43B7E99-85E2-B643-D9A9-2C33963E3628}"/>
                </a:ext>
              </a:extLst>
            </p:cNvPr>
            <p:cNvSpPr txBox="1"/>
            <p:nvPr/>
          </p:nvSpPr>
          <p:spPr>
            <a:xfrm>
              <a:off x="2086449" y="964608"/>
              <a:ext cx="3938270" cy="416773"/>
            </a:xfrm>
            <a:prstGeom prst="rect">
              <a:avLst/>
            </a:prstGeom>
            <a:noFill/>
          </p:spPr>
          <p:txBody>
            <a:bodyPr wrap="square" rtlCol="0">
              <a:spAutoFit/>
            </a:bodyPr>
            <a:lstStyle/>
            <a:p>
              <a:r>
                <a:rPr lang="es-ES" sz="1400" b="0" i="0" u="none" strike="noStrike" dirty="0">
                  <a:solidFill>
                    <a:srgbClr val="333333"/>
                  </a:solidFill>
                  <a:effectLst/>
                  <a:latin typeface="Arial" panose="020B0604020202020204" pitchFamily="34" charset="0"/>
                  <a:cs typeface="Arial" panose="020B0604020202020204" pitchFamily="34" charset="0"/>
                </a:rPr>
                <a:t>Millones de pesos a precios de 2013.</a:t>
              </a:r>
              <a:r>
                <a:rPr lang="es-ES" sz="1800" dirty="0">
                  <a:effectLst/>
                  <a:latin typeface="Arial" panose="020B0604020202020204" pitchFamily="34" charset="0"/>
                  <a:cs typeface="Arial" panose="020B0604020202020204" pitchFamily="34" charset="0"/>
                </a:rPr>
                <a:t> </a:t>
              </a:r>
              <a:endParaRPr lang="es-MX" sz="18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308A2265-B25E-3FA8-E144-7B405D2B3946}"/>
                </a:ext>
              </a:extLst>
            </p:cNvPr>
            <p:cNvPicPr>
              <a:picLocks noChangeAspect="1"/>
            </p:cNvPicPr>
            <p:nvPr/>
          </p:nvPicPr>
          <p:blipFill>
            <a:blip r:embed="rId5"/>
            <a:stretch>
              <a:fillRect/>
            </a:stretch>
          </p:blipFill>
          <p:spPr>
            <a:xfrm>
              <a:off x="1272190" y="1340768"/>
              <a:ext cx="9647619" cy="2047619"/>
            </a:xfrm>
            <a:prstGeom prst="rect">
              <a:avLst/>
            </a:prstGeom>
            <a:ln>
              <a:solidFill>
                <a:schemeClr val="tx1"/>
              </a:solidFill>
            </a:ln>
          </p:spPr>
        </p:pic>
      </p:grpSp>
    </p:spTree>
    <p:extLst>
      <p:ext uri="{BB962C8B-B14F-4D97-AF65-F5344CB8AC3E}">
        <p14:creationId xmlns:p14="http://schemas.microsoft.com/office/powerpoint/2010/main" val="1121539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6A0609D-F6E0-39E0-6644-AE0C482A75BC}"/>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56697ADE-5F1B-4122-716B-08D6F3E6386F}"/>
              </a:ext>
            </a:extLst>
          </p:cNvPr>
          <p:cNvSpPr txBox="1"/>
          <p:nvPr/>
        </p:nvSpPr>
        <p:spPr>
          <a:xfrm>
            <a:off x="983432" y="6381328"/>
            <a:ext cx="6912768" cy="261610"/>
          </a:xfrm>
          <a:prstGeom prst="rect">
            <a:avLst/>
          </a:prstGeom>
          <a:noFill/>
        </p:spPr>
        <p:txBody>
          <a:bodyPr wrap="square" rtlCol="0">
            <a:spAutoFit/>
          </a:bodyPr>
          <a:lstStyle/>
          <a:p>
            <a:r>
              <a:rPr lang="es-MX" sz="1100" dirty="0">
                <a:latin typeface="Arieal"/>
              </a:rPr>
              <a:t>Fuente:  Secretaría de Economía</a:t>
            </a:r>
          </a:p>
        </p:txBody>
      </p:sp>
      <p:sp>
        <p:nvSpPr>
          <p:cNvPr id="5" name="CuadroTexto 4">
            <a:extLst>
              <a:ext uri="{FF2B5EF4-FFF2-40B4-BE49-F238E27FC236}">
                <a16:creationId xmlns:a16="http://schemas.microsoft.com/office/drawing/2014/main" id="{EC2332BC-1AB2-0E36-8E32-D82B9B230919}"/>
              </a:ext>
            </a:extLst>
          </p:cNvPr>
          <p:cNvSpPr txBox="1"/>
          <p:nvPr/>
        </p:nvSpPr>
        <p:spPr>
          <a:xfrm>
            <a:off x="1055440" y="260648"/>
            <a:ext cx="10296418"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600" b="1" dirty="0">
                <a:latin typeface="Arial" panose="020B0604020202020204" pitchFamily="34" charset="0"/>
                <a:cs typeface="Arial" panose="020B0604020202020204" pitchFamily="34" charset="0"/>
              </a:rPr>
              <a:t>Inversión Extranjera Directa</a:t>
            </a:r>
            <a:endParaRPr lang="es-MX" sz="360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C6613099-899D-325F-00C3-9734E8837E44}"/>
              </a:ext>
            </a:extLst>
          </p:cNvPr>
          <p:cNvPicPr>
            <a:picLocks noChangeAspect="1"/>
          </p:cNvPicPr>
          <p:nvPr/>
        </p:nvPicPr>
        <p:blipFill>
          <a:blip r:embed="rId4"/>
          <a:stretch>
            <a:fillRect/>
          </a:stretch>
        </p:blipFill>
        <p:spPr>
          <a:xfrm>
            <a:off x="1241967" y="1877084"/>
            <a:ext cx="9534553" cy="3033721"/>
          </a:xfrm>
          <a:prstGeom prst="rect">
            <a:avLst/>
          </a:prstGeom>
          <a:ln>
            <a:solidFill>
              <a:schemeClr val="tx1"/>
            </a:solidFill>
          </a:ln>
        </p:spPr>
      </p:pic>
    </p:spTree>
    <p:extLst>
      <p:ext uri="{BB962C8B-B14F-4D97-AF65-F5344CB8AC3E}">
        <p14:creationId xmlns:p14="http://schemas.microsoft.com/office/powerpoint/2010/main" val="3356899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BA4F52-7D58-39A0-6828-28E88DAB806F}"/>
              </a:ext>
            </a:extLst>
          </p:cNvPr>
          <p:cNvSpPr txBox="1"/>
          <p:nvPr/>
        </p:nvSpPr>
        <p:spPr>
          <a:xfrm>
            <a:off x="1631504" y="1916832"/>
            <a:ext cx="8784976"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4800" b="1" dirty="0">
                <a:latin typeface="Arial" panose="020B0604020202020204" pitchFamily="34" charset="0"/>
                <a:cs typeface="Arial" panose="020B0604020202020204" pitchFamily="34" charset="0"/>
              </a:rPr>
              <a:t>1.  Prólogo</a:t>
            </a:r>
            <a:endParaRPr lang="es-MX" sz="48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81C6C2D6-6DE6-A209-6FF0-45A98F55E971}"/>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895297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81C6C2D6-6DE6-A209-6FF0-45A98F55E971}"/>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82430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FBA4F52-7D58-39A0-6828-28E88DAB806F}"/>
              </a:ext>
            </a:extLst>
          </p:cNvPr>
          <p:cNvSpPr txBox="1"/>
          <p:nvPr/>
        </p:nvSpPr>
        <p:spPr>
          <a:xfrm>
            <a:off x="1631504" y="1916832"/>
            <a:ext cx="8784976"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ES" sz="4800" b="1" dirty="0">
                <a:latin typeface="Arial" panose="020B0604020202020204" pitchFamily="34" charset="0"/>
                <a:cs typeface="Arial" panose="020B0604020202020204" pitchFamily="34" charset="0"/>
              </a:rPr>
              <a:t>2.  Definiciones</a:t>
            </a:r>
            <a:endParaRPr lang="es-MX" sz="48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EC5931E9-F8F5-F8FA-1658-A9EB8BA90CD3}"/>
              </a:ext>
            </a:extLst>
          </p:cNvPr>
          <p:cNvSpPr/>
          <p:nvPr/>
        </p:nvSpPr>
        <p:spPr>
          <a:xfrm>
            <a:off x="8472264" y="5013176"/>
            <a:ext cx="2808312" cy="86409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32387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C1130A2-8245-B782-3C43-789463A3C26B}"/>
              </a:ext>
            </a:extLst>
          </p:cNvPr>
          <p:cNvSpPr txBox="1">
            <a:spLocks/>
          </p:cNvSpPr>
          <p:nvPr/>
        </p:nvSpPr>
        <p:spPr>
          <a:xfrm>
            <a:off x="551384" y="1452960"/>
            <a:ext cx="5400600" cy="82391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s-MX" sz="2500" b="1" dirty="0">
                <a:solidFill>
                  <a:schemeClr val="bg1"/>
                </a:solidFill>
                <a:latin typeface="Arial" panose="020B0604020202020204" pitchFamily="34" charset="0"/>
                <a:cs typeface="Arial" panose="020B0604020202020204" pitchFamily="34" charset="0"/>
              </a:rPr>
              <a:t>INFORMALIDAD LABORAL</a:t>
            </a:r>
          </a:p>
        </p:txBody>
      </p:sp>
      <p:sp>
        <p:nvSpPr>
          <p:cNvPr id="4" name="Marcador de contenido 3">
            <a:extLst>
              <a:ext uri="{FF2B5EF4-FFF2-40B4-BE49-F238E27FC236}">
                <a16:creationId xmlns:a16="http://schemas.microsoft.com/office/drawing/2014/main" id="{4EAB8F59-1B42-6CC3-359F-8856B658B4CE}"/>
              </a:ext>
            </a:extLst>
          </p:cNvPr>
          <p:cNvSpPr txBox="1">
            <a:spLocks/>
          </p:cNvSpPr>
          <p:nvPr/>
        </p:nvSpPr>
        <p:spPr>
          <a:xfrm>
            <a:off x="551384" y="2348880"/>
            <a:ext cx="5400600" cy="4248472"/>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s-MX" dirty="0">
                <a:solidFill>
                  <a:schemeClr val="bg1"/>
                </a:solidFill>
                <a:latin typeface="Arial" panose="020B0604020202020204" pitchFamily="34" charset="0"/>
                <a:cs typeface="Arial" panose="020B0604020202020204" pitchFamily="34" charset="0"/>
              </a:rPr>
              <a:t>Son las personas que trabajan para otros o se autoemplean, sí generan un ingreso, pero no pagan impuestos, ni seguridad social.</a:t>
            </a:r>
          </a:p>
          <a:p>
            <a:pPr fontAlgn="auto">
              <a:spcAft>
                <a:spcPts val="0"/>
              </a:spcAft>
            </a:pPr>
            <a:endParaRPr lang="es-MX" dirty="0">
              <a:solidFill>
                <a:schemeClr val="bg1"/>
              </a:solidFill>
              <a:latin typeface="Arial" panose="020B0604020202020204" pitchFamily="34" charset="0"/>
              <a:cs typeface="Arial" panose="020B0604020202020204" pitchFamily="34" charset="0"/>
            </a:endParaRPr>
          </a:p>
          <a:p>
            <a:pPr fontAlgn="auto">
              <a:spcAft>
                <a:spcPts val="0"/>
              </a:spcAft>
            </a:pPr>
            <a:r>
              <a:rPr lang="es-MX" dirty="0">
                <a:solidFill>
                  <a:schemeClr val="bg1"/>
                </a:solidFill>
                <a:latin typeface="Arial" panose="020B0604020202020204" pitchFamily="34" charset="0"/>
                <a:cs typeface="Arial" panose="020B0604020202020204" pitchFamily="34" charset="0"/>
              </a:rPr>
              <a:t>Se les paga en efectivo, se les deposita sin expedir recibos ni constancias o a través de esquemas que no pagan impuestos. Quienes los contratan evaden su responsabilidad patronal y fiscal.</a:t>
            </a:r>
          </a:p>
        </p:txBody>
      </p:sp>
      <p:sp>
        <p:nvSpPr>
          <p:cNvPr id="5" name="Marcador de texto 4">
            <a:extLst>
              <a:ext uri="{FF2B5EF4-FFF2-40B4-BE49-F238E27FC236}">
                <a16:creationId xmlns:a16="http://schemas.microsoft.com/office/drawing/2014/main" id="{E9268FD1-7C3B-A1C4-7DE3-D129D8B0C94C}"/>
              </a:ext>
            </a:extLst>
          </p:cNvPr>
          <p:cNvSpPr txBox="1">
            <a:spLocks/>
          </p:cNvSpPr>
          <p:nvPr/>
        </p:nvSpPr>
        <p:spPr>
          <a:xfrm>
            <a:off x="6172200" y="1452960"/>
            <a:ext cx="5684440" cy="823912"/>
          </a:xfrm>
          <a:prstGeom prst="rect">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s-MX" sz="2500" b="1" dirty="0">
                <a:solidFill>
                  <a:schemeClr val="bg1"/>
                </a:solidFill>
                <a:latin typeface="Arial" panose="020B0604020202020204" pitchFamily="34" charset="0"/>
                <a:cs typeface="Arial" panose="020B0604020202020204" pitchFamily="34" charset="0"/>
              </a:rPr>
              <a:t>FORMALIDAD CON SEGURIDAD SOCIAL</a:t>
            </a:r>
          </a:p>
        </p:txBody>
      </p:sp>
      <p:sp>
        <p:nvSpPr>
          <p:cNvPr id="6" name="Marcador de contenido 5">
            <a:extLst>
              <a:ext uri="{FF2B5EF4-FFF2-40B4-BE49-F238E27FC236}">
                <a16:creationId xmlns:a16="http://schemas.microsoft.com/office/drawing/2014/main" id="{E82749DD-A85A-2195-A5EB-0D09E07441D0}"/>
              </a:ext>
            </a:extLst>
          </p:cNvPr>
          <p:cNvSpPr txBox="1">
            <a:spLocks/>
          </p:cNvSpPr>
          <p:nvPr/>
        </p:nvSpPr>
        <p:spPr>
          <a:xfrm>
            <a:off x="6169024" y="2348880"/>
            <a:ext cx="5615608" cy="4248472"/>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s-MX" sz="2400" dirty="0">
                <a:solidFill>
                  <a:schemeClr val="bg1"/>
                </a:solidFill>
                <a:latin typeface="Arial" panose="020B0604020202020204" pitchFamily="34" charset="0"/>
                <a:cs typeface="Arial" panose="020B0604020202020204" pitchFamily="34" charset="0"/>
              </a:rPr>
              <a:t>Son las personas que obtienen un sueldo, son reconocidas como empleados, se les paga seguridad social y gozan por lo menos de las prestaciones de ley. Se les paga con recibo timbrado el cual detalla todos sus pagos y retenciones.</a:t>
            </a:r>
          </a:p>
          <a:p>
            <a:pPr fontAlgn="auto">
              <a:spcAft>
                <a:spcPts val="0"/>
              </a:spcAft>
            </a:pPr>
            <a:endParaRPr lang="es-MX" sz="2400" dirty="0">
              <a:solidFill>
                <a:schemeClr val="bg1"/>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70B45A16-CCAE-E87D-A546-60623664BE49}"/>
              </a:ext>
            </a:extLst>
          </p:cNvPr>
          <p:cNvSpPr txBox="1"/>
          <p:nvPr/>
        </p:nvSpPr>
        <p:spPr>
          <a:xfrm>
            <a:off x="1271464" y="188640"/>
            <a:ext cx="9145016" cy="107721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3200" b="1" dirty="0">
                <a:latin typeface="Arial" panose="020B0604020202020204" pitchFamily="34" charset="0"/>
                <a:cs typeface="Arial" panose="020B0604020202020204" pitchFamily="34" charset="0"/>
              </a:rPr>
              <a:t>Trabajadores en la Informalidad vs Trabajadores en la Formalidad</a:t>
            </a:r>
            <a:endParaRPr lang="es-MX"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947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DDF622B-3290-62D8-D6EA-4992EE855B19}"/>
              </a:ext>
            </a:extLst>
          </p:cNvPr>
          <p:cNvSpPr txBox="1"/>
          <p:nvPr/>
        </p:nvSpPr>
        <p:spPr>
          <a:xfrm>
            <a:off x="6203895" y="1916832"/>
            <a:ext cx="5348153" cy="523220"/>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2800" b="1" dirty="0">
                <a:latin typeface="Arial" panose="020B0604020202020204" pitchFamily="34" charset="0"/>
                <a:cs typeface="Arial" panose="020B0604020202020204" pitchFamily="34" charset="0"/>
              </a:rPr>
              <a:t>Patrones</a:t>
            </a:r>
            <a:endParaRPr lang="es-MX" sz="2800" b="1"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91B24087-6F15-7EBD-F266-343505DB7A89}"/>
              </a:ext>
            </a:extLst>
          </p:cNvPr>
          <p:cNvSpPr/>
          <p:nvPr/>
        </p:nvSpPr>
        <p:spPr>
          <a:xfrm>
            <a:off x="695400" y="1916832"/>
            <a:ext cx="4752528" cy="523220"/>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atin typeface="Arial" panose="020B0604020202020204" pitchFamily="34" charset="0"/>
                <a:cs typeface="Arial" panose="020B0604020202020204" pitchFamily="34" charset="0"/>
              </a:rPr>
              <a:t>Trabajadores</a:t>
            </a:r>
            <a:endParaRPr lang="es-MX" sz="2800" b="1" dirty="0">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4B4AF98-923D-AF21-1827-2C970A42E703}"/>
              </a:ext>
            </a:extLst>
          </p:cNvPr>
          <p:cNvSpPr txBox="1">
            <a:spLocks/>
          </p:cNvSpPr>
          <p:nvPr/>
        </p:nvSpPr>
        <p:spPr>
          <a:xfrm>
            <a:off x="407368" y="364362"/>
            <a:ext cx="11017224" cy="10586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0" tIns="1206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65" marR="5080" indent="0" algn="ctr" fontAlgn="auto">
              <a:lnSpc>
                <a:spcPct val="100000"/>
              </a:lnSpc>
              <a:spcBef>
                <a:spcPts val="95"/>
              </a:spcBef>
              <a:spcAft>
                <a:spcPts val="0"/>
              </a:spcAft>
              <a:buNone/>
            </a:pPr>
            <a:r>
              <a:rPr lang="es-ES" sz="3200" b="1" spc="-5" dirty="0">
                <a:latin typeface="Arial" panose="020B0604020202020204" pitchFamily="34" charset="0"/>
                <a:cs typeface="Arial" panose="020B0604020202020204" pitchFamily="34" charset="0"/>
              </a:rPr>
              <a:t>En</a:t>
            </a:r>
            <a:r>
              <a:rPr lang="es-ES" sz="3200" b="1" spc="5" dirty="0">
                <a:latin typeface="Arial" panose="020B0604020202020204" pitchFamily="34" charset="0"/>
                <a:cs typeface="Arial" panose="020B0604020202020204" pitchFamily="34" charset="0"/>
              </a:rPr>
              <a:t> </a:t>
            </a:r>
            <a:r>
              <a:rPr lang="es-ES" sz="3200" b="1" spc="-5" dirty="0">
                <a:latin typeface="Arial" panose="020B0604020202020204" pitchFamily="34" charset="0"/>
                <a:cs typeface="Arial" panose="020B0604020202020204" pitchFamily="34" charset="0"/>
              </a:rPr>
              <a:t>México hay</a:t>
            </a:r>
            <a:r>
              <a:rPr lang="es-ES" sz="3200" b="1" spc="-10" dirty="0">
                <a:latin typeface="Arial" panose="020B0604020202020204" pitchFamily="34" charset="0"/>
                <a:cs typeface="Arial" panose="020B0604020202020204" pitchFamily="34" charset="0"/>
              </a:rPr>
              <a:t> más</a:t>
            </a:r>
            <a:r>
              <a:rPr lang="es-ES" sz="3200" b="1" spc="15" dirty="0">
                <a:latin typeface="Arial" panose="020B0604020202020204" pitchFamily="34" charset="0"/>
                <a:cs typeface="Arial" panose="020B0604020202020204" pitchFamily="34" charset="0"/>
              </a:rPr>
              <a:t> </a:t>
            </a:r>
            <a:r>
              <a:rPr lang="es-ES" sz="3200" b="1" spc="-5" dirty="0">
                <a:latin typeface="Arial" panose="020B0604020202020204" pitchFamily="34" charset="0"/>
                <a:cs typeface="Arial" panose="020B0604020202020204" pitchFamily="34" charset="0"/>
              </a:rPr>
              <a:t>trabajadores</a:t>
            </a:r>
            <a:r>
              <a:rPr lang="es-ES" sz="3200" b="1" spc="-15" dirty="0">
                <a:latin typeface="Arial" panose="020B0604020202020204" pitchFamily="34" charset="0"/>
                <a:cs typeface="Arial" panose="020B0604020202020204" pitchFamily="34" charset="0"/>
              </a:rPr>
              <a:t> </a:t>
            </a:r>
            <a:r>
              <a:rPr lang="es-ES" sz="3200" b="1" spc="-5" dirty="0">
                <a:latin typeface="Arial" panose="020B0604020202020204" pitchFamily="34" charset="0"/>
                <a:cs typeface="Arial" panose="020B0604020202020204" pitchFamily="34" charset="0"/>
              </a:rPr>
              <a:t>y </a:t>
            </a:r>
            <a:r>
              <a:rPr lang="es-ES" sz="3200" b="1" dirty="0">
                <a:latin typeface="Arial" panose="020B0604020202020204" pitchFamily="34" charset="0"/>
                <a:cs typeface="Arial" panose="020B0604020202020204" pitchFamily="34" charset="0"/>
              </a:rPr>
              <a:t>patrones</a:t>
            </a:r>
            <a:r>
              <a:rPr lang="es-ES" sz="3200" b="1" spc="-30" dirty="0">
                <a:latin typeface="Arial" panose="020B0604020202020204" pitchFamily="34" charset="0"/>
                <a:cs typeface="Arial" panose="020B0604020202020204" pitchFamily="34" charset="0"/>
              </a:rPr>
              <a:t> </a:t>
            </a:r>
            <a:r>
              <a:rPr lang="es-ES" sz="3200" b="1" spc="-5" dirty="0">
                <a:latin typeface="Arial" panose="020B0604020202020204" pitchFamily="34" charset="0"/>
                <a:cs typeface="Arial" panose="020B0604020202020204" pitchFamily="34" charset="0"/>
              </a:rPr>
              <a:t>en</a:t>
            </a:r>
            <a:r>
              <a:rPr lang="es-ES" sz="3200" b="1" spc="5" dirty="0">
                <a:latin typeface="Arial" panose="020B0604020202020204" pitchFamily="34" charset="0"/>
                <a:cs typeface="Arial" panose="020B0604020202020204" pitchFamily="34" charset="0"/>
              </a:rPr>
              <a:t> </a:t>
            </a:r>
            <a:r>
              <a:rPr lang="es-ES" sz="3200" b="1" spc="-5" dirty="0">
                <a:latin typeface="Arial" panose="020B0604020202020204" pitchFamily="34" charset="0"/>
                <a:cs typeface="Arial" panose="020B0604020202020204" pitchFamily="34" charset="0"/>
              </a:rPr>
              <a:t>la </a:t>
            </a:r>
            <a:r>
              <a:rPr lang="es-ES" sz="3200" b="1" spc="-685" dirty="0">
                <a:latin typeface="Arial" panose="020B0604020202020204" pitchFamily="34" charset="0"/>
                <a:cs typeface="Arial" panose="020B0604020202020204" pitchFamily="34" charset="0"/>
              </a:rPr>
              <a:t> </a:t>
            </a:r>
            <a:r>
              <a:rPr lang="es-ES" sz="3200" b="1" spc="-5" dirty="0">
                <a:latin typeface="Arial" panose="020B0604020202020204" pitchFamily="34" charset="0"/>
                <a:cs typeface="Arial" panose="020B0604020202020204" pitchFamily="34" charset="0"/>
              </a:rPr>
              <a:t>Informalidad que</a:t>
            </a:r>
            <a:r>
              <a:rPr lang="es-ES" sz="3200" b="1" spc="-10" dirty="0">
                <a:latin typeface="Arial" panose="020B0604020202020204" pitchFamily="34" charset="0"/>
                <a:cs typeface="Arial" panose="020B0604020202020204" pitchFamily="34" charset="0"/>
              </a:rPr>
              <a:t> </a:t>
            </a:r>
            <a:r>
              <a:rPr lang="es-ES" sz="3200" b="1" spc="-5" dirty="0">
                <a:latin typeface="Arial" panose="020B0604020202020204" pitchFamily="34" charset="0"/>
                <a:cs typeface="Arial" panose="020B0604020202020204" pitchFamily="34" charset="0"/>
              </a:rPr>
              <a:t>en la Formalidad</a:t>
            </a:r>
            <a:r>
              <a:rPr lang="es-ES" sz="3600" b="1" spc="-5" dirty="0">
                <a:latin typeface="Arial" panose="020B0604020202020204" pitchFamily="34" charset="0"/>
                <a:cs typeface="Arial" panose="020B0604020202020204" pitchFamily="34" charset="0"/>
              </a:rPr>
              <a:t>.</a:t>
            </a:r>
            <a:endParaRPr lang="es-ES" sz="3600" b="1"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F134976C-D167-7C67-41F2-8E21BD94DEA2}"/>
              </a:ext>
            </a:extLst>
          </p:cNvPr>
          <p:cNvSpPr/>
          <p:nvPr/>
        </p:nvSpPr>
        <p:spPr>
          <a:xfrm>
            <a:off x="695400" y="2564904"/>
            <a:ext cx="4752528" cy="3528392"/>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marR="5080" indent="-343535">
              <a:lnSpc>
                <a:spcPct val="100000"/>
              </a:lnSpc>
              <a:spcBef>
                <a:spcPts val="100"/>
              </a:spcBef>
              <a:buChar char="•"/>
              <a:tabLst>
                <a:tab pos="355600" algn="l"/>
                <a:tab pos="356235" algn="l"/>
              </a:tabLst>
            </a:pPr>
            <a:r>
              <a:rPr lang="es-MX" sz="2400">
                <a:solidFill>
                  <a:schemeClr val="bg1"/>
                </a:solidFill>
                <a:latin typeface="Arial" panose="020B0604020202020204" pitchFamily="34" charset="0"/>
                <a:cs typeface="Arial" panose="020B0604020202020204" pitchFamily="34" charset="0"/>
              </a:rPr>
              <a:t>De</a:t>
            </a:r>
            <a:r>
              <a:rPr lang="es-MX" sz="2400" spc="4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acuerdo</a:t>
            </a:r>
            <a:r>
              <a:rPr lang="es-MX" sz="2400" spc="3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con</a:t>
            </a:r>
            <a:r>
              <a:rPr lang="es-MX" sz="2400" spc="3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las</a:t>
            </a:r>
            <a:r>
              <a:rPr lang="es-MX" sz="2400" spc="40">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cifras </a:t>
            </a:r>
            <a:r>
              <a:rPr lang="es-MX" sz="2400">
                <a:solidFill>
                  <a:schemeClr val="bg1"/>
                </a:solidFill>
                <a:latin typeface="Arial" panose="020B0604020202020204" pitchFamily="34" charset="0"/>
                <a:cs typeface="Arial" panose="020B0604020202020204" pitchFamily="34" charset="0"/>
              </a:rPr>
              <a:t> del</a:t>
            </a:r>
            <a:r>
              <a:rPr lang="es-MX" sz="2400" spc="-2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INEGI</a:t>
            </a:r>
            <a:r>
              <a:rPr lang="es-MX" sz="2400" spc="-3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hay</a:t>
            </a:r>
            <a:r>
              <a:rPr lang="es-MX" sz="2400" spc="-1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32</a:t>
            </a:r>
            <a:r>
              <a:rPr lang="es-MX" sz="2400" spc="-15">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millones</a:t>
            </a:r>
            <a:r>
              <a:rPr lang="es-MX" sz="2400" spc="-3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de </a:t>
            </a:r>
            <a:r>
              <a:rPr lang="es-MX" sz="2400" spc="-585">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empleados </a:t>
            </a:r>
            <a:r>
              <a:rPr lang="es-MX" sz="2400">
                <a:solidFill>
                  <a:schemeClr val="bg1"/>
                </a:solidFill>
                <a:latin typeface="Arial" panose="020B0604020202020204" pitchFamily="34" charset="0"/>
                <a:cs typeface="Arial" panose="020B0604020202020204" pitchFamily="34" charset="0"/>
              </a:rPr>
              <a:t>en la </a:t>
            </a:r>
            <a:r>
              <a:rPr lang="es-MX" sz="2400" spc="5">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Informalidad</a:t>
            </a:r>
            <a:r>
              <a:rPr lang="es-MX" sz="2400" spc="-25">
                <a:solidFill>
                  <a:schemeClr val="bg1"/>
                </a:solidFill>
                <a:latin typeface="Arial" panose="020B0604020202020204" pitchFamily="34" charset="0"/>
                <a:cs typeface="Arial" panose="020B0604020202020204" pitchFamily="34" charset="0"/>
              </a:rPr>
              <a:t> </a:t>
            </a:r>
            <a:r>
              <a:rPr lang="es-MX" spc="-25">
                <a:solidFill>
                  <a:schemeClr val="bg1"/>
                </a:solidFill>
                <a:latin typeface="Arial" panose="020B0604020202020204" pitchFamily="34" charset="0"/>
                <a:cs typeface="Arial" panose="020B0604020202020204" pitchFamily="34" charset="0"/>
              </a:rPr>
              <a:t>y </a:t>
            </a:r>
            <a:r>
              <a:rPr lang="es-MX" sz="2400">
                <a:solidFill>
                  <a:schemeClr val="bg1"/>
                </a:solidFill>
                <a:latin typeface="Arial" panose="020B0604020202020204" pitchFamily="34" charset="0"/>
                <a:cs typeface="Arial" panose="020B0604020202020204" pitchFamily="34" charset="0"/>
              </a:rPr>
              <a:t>26</a:t>
            </a:r>
            <a:r>
              <a:rPr lang="es-MX" sz="2400" spc="-1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en</a:t>
            </a:r>
            <a:r>
              <a:rPr lang="es-MX" sz="2400" spc="-2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la </a:t>
            </a:r>
            <a:r>
              <a:rPr lang="es-MX" sz="2400" spc="-585">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formalidad.</a:t>
            </a:r>
            <a:endParaRPr lang="es-MX" sz="2400">
              <a:solidFill>
                <a:schemeClr val="bg1"/>
              </a:solidFill>
              <a:latin typeface="Arial" panose="020B0604020202020204" pitchFamily="34" charset="0"/>
              <a:cs typeface="Arial" panose="020B0604020202020204" pitchFamily="34" charset="0"/>
            </a:endParaRPr>
          </a:p>
          <a:p>
            <a:pPr marL="355600" marR="215265" indent="-343535">
              <a:lnSpc>
                <a:spcPct val="100000"/>
              </a:lnSpc>
              <a:spcBef>
                <a:spcPts val="580"/>
              </a:spcBef>
              <a:buChar char="•"/>
              <a:tabLst>
                <a:tab pos="355600" algn="l"/>
                <a:tab pos="356235" algn="l"/>
              </a:tabLst>
            </a:pPr>
            <a:r>
              <a:rPr lang="es-MX" sz="2400">
                <a:solidFill>
                  <a:schemeClr val="bg1"/>
                </a:solidFill>
                <a:latin typeface="Arial" panose="020B0604020202020204" pitchFamily="34" charset="0"/>
                <a:cs typeface="Arial" panose="020B0604020202020204" pitchFamily="34" charset="0"/>
              </a:rPr>
              <a:t>Sólo 4</a:t>
            </a:r>
            <a:r>
              <a:rPr lang="es-MX" sz="2400" spc="-1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de</a:t>
            </a:r>
            <a:r>
              <a:rPr lang="es-MX" sz="2400" spc="-1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cada</a:t>
            </a:r>
            <a:r>
              <a:rPr lang="es-MX" sz="2400" spc="-3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10 </a:t>
            </a:r>
            <a:r>
              <a:rPr lang="es-MX" sz="2400" spc="-58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trabajadores aportan a la seguridad </a:t>
            </a:r>
            <a:r>
              <a:rPr lang="es-MX" sz="2400" spc="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social.</a:t>
            </a:r>
            <a:endParaRPr lang="es-MX" sz="2400" dirty="0">
              <a:solidFill>
                <a:schemeClr val="bg1"/>
              </a:solidFill>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14E5A266-6538-54A5-EBFF-A7EC5CF80F33}"/>
              </a:ext>
            </a:extLst>
          </p:cNvPr>
          <p:cNvSpPr/>
          <p:nvPr/>
        </p:nvSpPr>
        <p:spPr>
          <a:xfrm>
            <a:off x="6203895" y="2564904"/>
            <a:ext cx="5436721" cy="3528392"/>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indent="-342900">
              <a:lnSpc>
                <a:spcPct val="100000"/>
              </a:lnSpc>
              <a:spcBef>
                <a:spcPts val="100"/>
              </a:spcBef>
              <a:buChar char="•"/>
              <a:tabLst>
                <a:tab pos="354965" algn="l"/>
                <a:tab pos="355600" algn="l"/>
              </a:tabLst>
            </a:pPr>
            <a:r>
              <a:rPr lang="es-MX" spc="-5">
                <a:solidFill>
                  <a:schemeClr val="bg1"/>
                </a:solidFill>
                <a:latin typeface="Arial" panose="020B0604020202020204" pitchFamily="34" charset="0"/>
                <a:cs typeface="Arial" panose="020B0604020202020204" pitchFamily="34" charset="0"/>
              </a:rPr>
              <a:t>H</a:t>
            </a:r>
            <a:r>
              <a:rPr lang="es-MX" sz="2400">
                <a:solidFill>
                  <a:schemeClr val="bg1"/>
                </a:solidFill>
                <a:latin typeface="Arial" panose="020B0604020202020204" pitchFamily="34" charset="0"/>
                <a:cs typeface="Arial" panose="020B0604020202020204" pitchFamily="34" charset="0"/>
              </a:rPr>
              <a:t>ay</a:t>
            </a:r>
            <a:r>
              <a:rPr lang="es-MX" sz="2400" spc="-20">
                <a:solidFill>
                  <a:schemeClr val="bg1"/>
                </a:solidFill>
                <a:latin typeface="Arial" panose="020B0604020202020204" pitchFamily="34" charset="0"/>
                <a:cs typeface="Arial" panose="020B0604020202020204" pitchFamily="34" charset="0"/>
              </a:rPr>
              <a:t> </a:t>
            </a:r>
            <a:r>
              <a:rPr lang="es-MX" sz="2400" spc="-10">
                <a:solidFill>
                  <a:schemeClr val="bg1"/>
                </a:solidFill>
                <a:latin typeface="Arial" panose="020B0604020202020204" pitchFamily="34" charset="0"/>
                <a:cs typeface="Arial" panose="020B0604020202020204" pitchFamily="34" charset="0"/>
              </a:rPr>
              <a:t>más</a:t>
            </a:r>
            <a:r>
              <a:rPr lang="es-MX" sz="2400">
                <a:solidFill>
                  <a:schemeClr val="bg1"/>
                </a:solidFill>
                <a:latin typeface="Arial" panose="020B0604020202020204" pitchFamily="34" charset="0"/>
                <a:cs typeface="Arial" panose="020B0604020202020204" pitchFamily="34" charset="0"/>
              </a:rPr>
              <a:t> de 2.9</a:t>
            </a:r>
            <a:r>
              <a:rPr lang="es-MX" sz="2400" spc="-15">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millones</a:t>
            </a:r>
            <a:r>
              <a:rPr lang="es-MX" sz="2400" spc="-2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de</a:t>
            </a:r>
            <a:r>
              <a:rPr lang="es-MX" sz="2400" spc="-3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patrones.</a:t>
            </a:r>
            <a:r>
              <a:rPr lang="es-MX" sz="2400" spc="-3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De </a:t>
            </a:r>
            <a:r>
              <a:rPr lang="es-MX" sz="2400" spc="-585">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los</a:t>
            </a:r>
            <a:r>
              <a:rPr lang="es-MX" sz="2400" spc="-2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cuales,</a:t>
            </a:r>
            <a:r>
              <a:rPr lang="es-MX" sz="2400" spc="-3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de</a:t>
            </a:r>
            <a:r>
              <a:rPr lang="es-MX" sz="2400" spc="-1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acuerdo</a:t>
            </a:r>
            <a:r>
              <a:rPr lang="es-MX" sz="2400" spc="-3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con</a:t>
            </a:r>
            <a:r>
              <a:rPr lang="es-MX" sz="2400" spc="-1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el </a:t>
            </a:r>
            <a:r>
              <a:rPr lang="es-MX" sz="2400" spc="-58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IMSS sólo 1 </a:t>
            </a:r>
            <a:r>
              <a:rPr lang="es-MX" sz="2400" spc="-5">
                <a:solidFill>
                  <a:schemeClr val="bg1"/>
                </a:solidFill>
                <a:latin typeface="Arial" panose="020B0604020202020204" pitchFamily="34" charset="0"/>
                <a:cs typeface="Arial" panose="020B0604020202020204" pitchFamily="34" charset="0"/>
              </a:rPr>
              <a:t>millón </a:t>
            </a:r>
            <a:r>
              <a:rPr lang="es-MX" sz="2400">
                <a:solidFill>
                  <a:schemeClr val="bg1"/>
                </a:solidFill>
                <a:latin typeface="Arial" panose="020B0604020202020204" pitchFamily="34" charset="0"/>
                <a:cs typeface="Arial" panose="020B0604020202020204" pitchFamily="34" charset="0"/>
              </a:rPr>
              <a:t>tienen </a:t>
            </a:r>
            <a:r>
              <a:rPr lang="es-MX" sz="2400" spc="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inscritos a sus </a:t>
            </a:r>
            <a:r>
              <a:rPr lang="es-MX" sz="2400" spc="-5">
                <a:solidFill>
                  <a:schemeClr val="bg1"/>
                </a:solidFill>
                <a:latin typeface="Arial" panose="020B0604020202020204" pitchFamily="34" charset="0"/>
                <a:cs typeface="Arial" panose="020B0604020202020204" pitchFamily="34" charset="0"/>
              </a:rPr>
              <a:t>empleados </a:t>
            </a:r>
            <a:r>
              <a:rPr lang="es-MX" sz="2400">
                <a:solidFill>
                  <a:schemeClr val="bg1"/>
                </a:solidFill>
                <a:latin typeface="Arial" panose="020B0604020202020204" pitchFamily="34" charset="0"/>
                <a:cs typeface="Arial" panose="020B0604020202020204" pitchFamily="34" charset="0"/>
              </a:rPr>
              <a:t>en </a:t>
            </a:r>
            <a:r>
              <a:rPr lang="es-MX" sz="2400" spc="-58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el</a:t>
            </a:r>
            <a:r>
              <a:rPr lang="es-MX" sz="2400" spc="-5">
                <a:solidFill>
                  <a:schemeClr val="bg1"/>
                </a:solidFill>
                <a:latin typeface="Arial" panose="020B0604020202020204" pitchFamily="34" charset="0"/>
                <a:cs typeface="Arial" panose="020B0604020202020204" pitchFamily="34" charset="0"/>
              </a:rPr>
              <a:t> Seguro</a:t>
            </a:r>
            <a:r>
              <a:rPr lang="es-MX" sz="2400" spc="-20">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Social.</a:t>
            </a:r>
          </a:p>
          <a:p>
            <a:pPr marL="355600" marR="393065" indent="-342900">
              <a:lnSpc>
                <a:spcPct val="100000"/>
              </a:lnSpc>
              <a:spcBef>
                <a:spcPts val="580"/>
              </a:spcBef>
              <a:buChar char="•"/>
              <a:tabLst>
                <a:tab pos="354965" algn="l"/>
                <a:tab pos="355600" algn="l"/>
              </a:tabLst>
            </a:pPr>
            <a:r>
              <a:rPr lang="es-MX" spc="-5">
                <a:solidFill>
                  <a:schemeClr val="bg1"/>
                </a:solidFill>
                <a:latin typeface="Arial" panose="020B0604020202020204" pitchFamily="34" charset="0"/>
                <a:cs typeface="Arial" panose="020B0604020202020204" pitchFamily="34" charset="0"/>
              </a:rPr>
              <a:t>Só</a:t>
            </a:r>
            <a:r>
              <a:rPr lang="es-MX" sz="2400">
                <a:solidFill>
                  <a:schemeClr val="bg1"/>
                </a:solidFill>
                <a:latin typeface="Arial" panose="020B0604020202020204" pitchFamily="34" charset="0"/>
                <a:cs typeface="Arial" panose="020B0604020202020204" pitchFamily="34" charset="0"/>
              </a:rPr>
              <a:t>lo</a:t>
            </a:r>
            <a:r>
              <a:rPr lang="es-MX" sz="2400" spc="-15">
                <a:solidFill>
                  <a:schemeClr val="bg1"/>
                </a:solidFill>
                <a:latin typeface="Arial" panose="020B0604020202020204" pitchFamily="34" charset="0"/>
                <a:cs typeface="Arial" panose="020B0604020202020204" pitchFamily="34" charset="0"/>
              </a:rPr>
              <a:t> 1 </a:t>
            </a:r>
            <a:r>
              <a:rPr lang="es-MX" sz="2400">
                <a:solidFill>
                  <a:schemeClr val="bg1"/>
                </a:solidFill>
                <a:latin typeface="Arial" panose="020B0604020202020204" pitchFamily="34" charset="0"/>
                <a:cs typeface="Arial" panose="020B0604020202020204" pitchFamily="34" charset="0"/>
              </a:rPr>
              <a:t>de </a:t>
            </a:r>
            <a:r>
              <a:rPr lang="es-MX" sz="2400" spc="-58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cada </a:t>
            </a:r>
            <a:r>
              <a:rPr lang="es-MX">
                <a:solidFill>
                  <a:schemeClr val="bg1"/>
                </a:solidFill>
                <a:latin typeface="Arial" panose="020B0604020202020204" pitchFamily="34" charset="0"/>
                <a:cs typeface="Arial" panose="020B0604020202020204" pitchFamily="34" charset="0"/>
              </a:rPr>
              <a:t>3</a:t>
            </a:r>
            <a:r>
              <a:rPr lang="es-MX" sz="2400">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empleadores </a:t>
            </a:r>
            <a:r>
              <a:rPr lang="es-MX" sz="2400">
                <a:solidFill>
                  <a:schemeClr val="bg1"/>
                </a:solidFill>
                <a:latin typeface="Arial" panose="020B0604020202020204" pitchFamily="34" charset="0"/>
                <a:cs typeface="Arial" panose="020B0604020202020204" pitchFamily="34" charset="0"/>
              </a:rPr>
              <a:t>dan </a:t>
            </a:r>
            <a:r>
              <a:rPr lang="es-MX" sz="2400" spc="-585">
                <a:solidFill>
                  <a:schemeClr val="bg1"/>
                </a:solidFill>
                <a:latin typeface="Arial" panose="020B0604020202020204" pitchFamily="34" charset="0"/>
                <a:cs typeface="Arial" panose="020B0604020202020204" pitchFamily="34" charset="0"/>
              </a:rPr>
              <a:t> </a:t>
            </a:r>
            <a:r>
              <a:rPr lang="es-MX" sz="2400">
                <a:solidFill>
                  <a:schemeClr val="bg1"/>
                </a:solidFill>
                <a:latin typeface="Arial" panose="020B0604020202020204" pitchFamily="34" charset="0"/>
                <a:cs typeface="Arial" panose="020B0604020202020204" pitchFamily="34" charset="0"/>
              </a:rPr>
              <a:t>seguridad social a sus </a:t>
            </a:r>
            <a:r>
              <a:rPr lang="es-MX" sz="2400" spc="5">
                <a:solidFill>
                  <a:schemeClr val="bg1"/>
                </a:solidFill>
                <a:latin typeface="Arial" panose="020B0604020202020204" pitchFamily="34" charset="0"/>
                <a:cs typeface="Arial" panose="020B0604020202020204" pitchFamily="34" charset="0"/>
              </a:rPr>
              <a:t> </a:t>
            </a:r>
            <a:r>
              <a:rPr lang="es-MX" sz="2400" spc="-5">
                <a:solidFill>
                  <a:schemeClr val="bg1"/>
                </a:solidFill>
                <a:latin typeface="Arial" panose="020B0604020202020204" pitchFamily="34" charset="0"/>
                <a:cs typeface="Arial" panose="020B0604020202020204" pitchFamily="34" charset="0"/>
              </a:rPr>
              <a:t>empleados.</a:t>
            </a:r>
            <a:endParaRPr lang="es-MX"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10853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12214</TotalTime>
  <Words>2964</Words>
  <Application>Microsoft Office PowerPoint</Application>
  <PresentationFormat>Panorámica</PresentationFormat>
  <Paragraphs>433</Paragraphs>
  <Slides>49</Slides>
  <Notes>47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49</vt:i4>
      </vt:variant>
    </vt:vector>
  </HeadingPairs>
  <TitlesOfParts>
    <vt:vector size="57" baseType="lpstr">
      <vt:lpstr>Arial</vt:lpstr>
      <vt:lpstr>Arieal</vt:lpstr>
      <vt:lpstr>Calibri</vt:lpstr>
      <vt:lpstr>Calibri Light</vt:lpstr>
      <vt:lpstr>Lucida Sans Unicode</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Mary Carmen Carreón</dc:creator>
  <cp:lastModifiedBy>MARY CARMEN CARREON SIERRA</cp:lastModifiedBy>
  <cp:revision>305</cp:revision>
  <dcterms:created xsi:type="dcterms:W3CDTF">2014-01-16T16:02:08Z</dcterms:created>
  <dcterms:modified xsi:type="dcterms:W3CDTF">2023-08-02T16:56:18Z</dcterms:modified>
</cp:coreProperties>
</file>