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notesMasterIdLst>
    <p:notesMasterId r:id="rId9"/>
  </p:notesMasterIdLst>
  <p:sldIdLst>
    <p:sldId id="306" r:id="rId2"/>
    <p:sldId id="304" r:id="rId3"/>
    <p:sldId id="307" r:id="rId4"/>
    <p:sldId id="311" r:id="rId5"/>
    <p:sldId id="310" r:id="rId6"/>
    <p:sldId id="309" r:id="rId7"/>
    <p:sldId id="308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42" autoAdjust="0"/>
    <p:restoredTop sz="83126" autoAdjust="0"/>
  </p:normalViewPr>
  <p:slideViewPr>
    <p:cSldViewPr>
      <p:cViewPr varScale="1">
        <p:scale>
          <a:sx n="89" d="100"/>
          <a:sy n="89" d="100"/>
        </p:scale>
        <p:origin x="8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B70D5C5E-7D6C-489D-9DF1-29CC4598FB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263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BD6FE9-F104-41B0-9578-16EC50805C21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87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833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0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105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897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D6FE9-F104-41B0-9578-16EC50805C2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Times New Roman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48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87D1-4DB9-41EF-8093-BB5E4613BA3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58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27ED1-B83E-4549-9916-851461C7A55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3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8A728-D6BA-490D-BA14-3C62520F02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78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1270000"/>
            <a:ext cx="8004175" cy="4848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0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19601-939E-4902-8834-1F4FB3D25E1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42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5F3E1-75A8-49C5-B06F-935DBD95AD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37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61DAA-EB57-41A3-B70E-B6B29A40C16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89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413BD-CB10-4B3F-82C8-B8AB27DD845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90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2245E-4F0F-4A56-9E30-9B50484C0A5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35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FEF9E-1723-4E15-96AB-57BF2545842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03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06408-6703-4FBD-91E6-BB3B387109A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0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7347-BB41-4A09-8D0E-9E75DFF2691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16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62245E-4F0F-4A56-9E30-9B50484C0A5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8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youtu.be/dlvQUg8j8Ss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F6AB0B88-CB84-4F07-B2C0-FA4EA8809817}"/>
              </a:ext>
            </a:extLst>
          </p:cNvPr>
          <p:cNvSpPr txBox="1">
            <a:spLocks/>
          </p:cNvSpPr>
          <p:nvPr/>
        </p:nvSpPr>
        <p:spPr>
          <a:xfrm>
            <a:off x="1115616" y="1268760"/>
            <a:ext cx="7128792" cy="3528392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Subcontratación de Servicios Especializados</a:t>
            </a:r>
          </a:p>
        </p:txBody>
      </p:sp>
    </p:spTree>
    <p:extLst>
      <p:ext uri="{BB962C8B-B14F-4D97-AF65-F5344CB8AC3E}">
        <p14:creationId xmlns:p14="http://schemas.microsoft.com/office/powerpoint/2010/main" val="123759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BC5C27-E9F0-433A-9247-CA93FD489D7E}"/>
              </a:ext>
            </a:extLst>
          </p:cNvPr>
          <p:cNvSpPr txBox="1">
            <a:spLocks/>
          </p:cNvSpPr>
          <p:nvPr/>
        </p:nvSpPr>
        <p:spPr>
          <a:xfrm>
            <a:off x="437440" y="259063"/>
            <a:ext cx="7950984" cy="108170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REFORMA A LA LEY FEDERAL DEL TRABAJO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A8DBFC-2DFD-4E82-A344-E9F89913C582}"/>
              </a:ext>
            </a:extLst>
          </p:cNvPr>
          <p:cNvSpPr txBox="1">
            <a:spLocks/>
          </p:cNvSpPr>
          <p:nvPr/>
        </p:nvSpPr>
        <p:spPr>
          <a:xfrm>
            <a:off x="319029" y="1700808"/>
            <a:ext cx="3891960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4488" marR="0" lvl="0" indent="-34448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partir del 1 de septiembre del 2021 quedó prohibida la Subcontratación de Personal (Outsourcing).</a:t>
            </a:r>
          </a:p>
          <a:p>
            <a:pPr marL="344488" marR="0" lvl="0" indent="-34448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 se puede subcontratar personal.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2A4CD4-A698-4FD4-9E6A-A345F2F014CA}"/>
              </a:ext>
            </a:extLst>
          </p:cNvPr>
          <p:cNvSpPr txBox="1">
            <a:spLocks/>
          </p:cNvSpPr>
          <p:nvPr/>
        </p:nvSpPr>
        <p:spPr>
          <a:xfrm>
            <a:off x="4380291" y="1700808"/>
            <a:ext cx="3894222" cy="4082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4488" marR="0" lvl="0" indent="-34448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1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Por ley sí está permitido la </a:t>
            </a:r>
            <a:r>
              <a:rPr kumimoji="0" lang="es-MX" sz="1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tercerización o  Subcontratación de Servicios Especializados</a:t>
            </a:r>
            <a:r>
              <a:rPr kumimoji="0" lang="es-MX" sz="1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</a:p>
          <a:p>
            <a:pPr marL="344488" marR="0" lvl="0" indent="-34448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1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Esto significa que </a:t>
            </a:r>
            <a:r>
              <a:rPr kumimoji="0" lang="es-MX" sz="19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sí puede subcontratarse cualquier servicio</a:t>
            </a:r>
            <a:r>
              <a:rPr kumimoji="0" lang="es-MX" sz="1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 desarrollarse dentro de las instalaciones de la organización, pero que no sea la actividad preponderante de la misma.</a:t>
            </a:r>
          </a:p>
        </p:txBody>
      </p:sp>
    </p:spTree>
    <p:extLst>
      <p:ext uri="{BB962C8B-B14F-4D97-AF65-F5344CB8AC3E}">
        <p14:creationId xmlns:p14="http://schemas.microsoft.com/office/powerpoint/2010/main" val="136355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73BB0-1643-4F51-B1DA-F68CD784C02C}"/>
              </a:ext>
            </a:extLst>
          </p:cNvPr>
          <p:cNvSpPr txBox="1">
            <a:spLocks/>
          </p:cNvSpPr>
          <p:nvPr/>
        </p:nvSpPr>
        <p:spPr>
          <a:xfrm>
            <a:off x="467544" y="404664"/>
            <a:ext cx="7958331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¿Qué sí se puede legalmente?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1B058-8D5A-4EB3-A3AB-03B2435AD95C}"/>
              </a:ext>
            </a:extLst>
          </p:cNvPr>
          <p:cNvSpPr txBox="1">
            <a:spLocks/>
          </p:cNvSpPr>
          <p:nvPr/>
        </p:nvSpPr>
        <p:spPr>
          <a:xfrm>
            <a:off x="629335" y="1372085"/>
            <a:ext cx="7796540" cy="44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4488" marR="0" lvl="0" indent="-34448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Puedes subcontratar los servicios especializados que requieras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(administrativos, de logística, de promotoría y ventas, IT, </a:t>
            </a:r>
            <a:r>
              <a:rPr kumimoji="0" lang="es-MX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call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center, operativos, </a:t>
            </a:r>
            <a:r>
              <a:rPr kumimoji="0" lang="es-MX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etc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…), siempre y cuando el servicio a contratar no sea parte del objeto social de la empresa.</a:t>
            </a:r>
          </a:p>
          <a:p>
            <a:pPr marL="344488" marR="0" lvl="0" indent="-34448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 personal tercerizado que proporcione los servicios contratados dentro de tus instalaciones es legal y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 facturación del servicio es deducible para ISR y acreditable su IVA.</a:t>
            </a:r>
          </a:p>
          <a:p>
            <a:pPr marL="344488" marR="0" lvl="0" indent="-34448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 requisito indispensable que la empresa prestadora del servicio esté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registrada en el REPSE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654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05D72-BC7F-4BB0-A6AD-537F6EAD77C3}"/>
              </a:ext>
            </a:extLst>
          </p:cNvPr>
          <p:cNvSpPr txBox="1">
            <a:spLocks/>
          </p:cNvSpPr>
          <p:nvPr/>
        </p:nvSpPr>
        <p:spPr>
          <a:xfrm>
            <a:off x="251520" y="260649"/>
            <a:ext cx="3869911" cy="54726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LAS +100 EMPRESAS ASOCIADAS A LA AMECH</a:t>
            </a:r>
          </a:p>
          <a:p>
            <a:pPr fontAlgn="auto">
              <a:spcAft>
                <a:spcPts val="0"/>
              </a:spcAft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Tienen todos los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servicios especializados 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necesarios para todos los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sectores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en todas las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regiones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del País.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F9FF40-8A2D-4579-87DA-BD0962B0A79D}"/>
              </a:ext>
            </a:extLst>
          </p:cNvPr>
          <p:cNvSpPr txBox="1">
            <a:spLocks/>
          </p:cNvSpPr>
          <p:nvPr/>
        </p:nvSpPr>
        <p:spPr>
          <a:xfrm>
            <a:off x="4427984" y="404664"/>
            <a:ext cx="4320480" cy="518457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 la AMECH además de garantizar que todas las empresas asociadas tienen su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registro REPSE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autorizado, certificamos las prácticas de cada una de las empresas para garantizar además del trabajo digno y formal la no evasión o elusión de impuestos y demás cargas patronales.</a:t>
            </a:r>
          </a:p>
        </p:txBody>
      </p:sp>
    </p:spTree>
    <p:extLst>
      <p:ext uri="{BB962C8B-B14F-4D97-AF65-F5344CB8AC3E}">
        <p14:creationId xmlns:p14="http://schemas.microsoft.com/office/powerpoint/2010/main" val="292444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5F143-8926-4D69-97C6-B296FBB38220}"/>
              </a:ext>
            </a:extLst>
          </p:cNvPr>
          <p:cNvSpPr txBox="1">
            <a:spLocks/>
          </p:cNvSpPr>
          <p:nvPr/>
        </p:nvSpPr>
        <p:spPr>
          <a:xfrm>
            <a:off x="592835" y="332656"/>
            <a:ext cx="7651573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AUDITORÍA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3A5861-3EDA-4771-B47B-5F1984BE6C66}"/>
              </a:ext>
            </a:extLst>
          </p:cNvPr>
          <p:cNvSpPr txBox="1">
            <a:spLocks/>
          </p:cNvSpPr>
          <p:nvPr/>
        </p:nvSpPr>
        <p:spPr>
          <a:xfrm>
            <a:off x="592835" y="1231372"/>
            <a:ext cx="7651573" cy="39978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ctr">
            <a:norm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4488" marR="0" lvl="0" indent="-344488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"En la AMECH se están aplicando nuevos mecanismos de auditoría para que  adicional a las garantías de empleo FORMAL,  información validada a través del REPSE, también se evite simulaciones en la gestión de servicios especializados, comprobando que la gestión de los mismos efectivamente es realizada por empresas especializadas."</a:t>
            </a:r>
          </a:p>
        </p:txBody>
      </p:sp>
    </p:spTree>
    <p:extLst>
      <p:ext uri="{BB962C8B-B14F-4D97-AF65-F5344CB8AC3E}">
        <p14:creationId xmlns:p14="http://schemas.microsoft.com/office/powerpoint/2010/main" val="361740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>
            <a:extLst>
              <a:ext uri="{FF2B5EF4-FFF2-40B4-BE49-F238E27FC236}">
                <a16:creationId xmlns:a16="http://schemas.microsoft.com/office/drawing/2014/main" id="{3CD7E504-3FE6-47BD-94E3-ED3E0DA5E769}"/>
              </a:ext>
            </a:extLst>
          </p:cNvPr>
          <p:cNvSpPr txBox="1">
            <a:spLocks/>
          </p:cNvSpPr>
          <p:nvPr/>
        </p:nvSpPr>
        <p:spPr>
          <a:xfrm>
            <a:off x="539553" y="836712"/>
            <a:ext cx="4752528" cy="47525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Quieres tercerizar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o subcontratar Servicios Especializados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>
              <a:solidFill>
                <a:schemeClr val="bg1"/>
              </a:solidFill>
              <a:latin typeface="Arial" panose="020B0604020202020204"/>
            </a:endParaRPr>
          </a:p>
          <a:p>
            <a:pPr fontAlgn="auto">
              <a:spcAft>
                <a:spcPts val="0"/>
              </a:spcAft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Busca Empresas que cumplan absolutamente 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 todo.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3" name="Marcador de texto 3">
            <a:extLst>
              <a:ext uri="{FF2B5EF4-FFF2-40B4-BE49-F238E27FC236}">
                <a16:creationId xmlns:a16="http://schemas.microsoft.com/office/drawing/2014/main" id="{29C29254-9B9D-4432-9814-E584451B477F}"/>
              </a:ext>
            </a:extLst>
          </p:cNvPr>
          <p:cNvSpPr txBox="1">
            <a:spLocks/>
          </p:cNvSpPr>
          <p:nvPr/>
        </p:nvSpPr>
        <p:spPr>
          <a:xfrm>
            <a:off x="917651" y="2936774"/>
            <a:ext cx="3971874" cy="827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rgbClr val="8EC0C1"/>
              </a:buClr>
              <a:buSzPct val="90000"/>
              <a:buFont typeface="Wingdings" panose="05000000000000000000" pitchFamily="2" charset="2"/>
              <a:buNone/>
              <a:tabLst/>
              <a:defRPr/>
            </a:pPr>
            <a:endParaRPr kumimoji="0" lang="es-MX" sz="2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F7491595-4F05-4DF1-92F8-7EC0FA5939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225352"/>
            <a:ext cx="2779712" cy="277971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F0E6CBAB-EEF9-434B-AA7D-5BDC46E83EF2}"/>
              </a:ext>
            </a:extLst>
          </p:cNvPr>
          <p:cNvSpPr txBox="1"/>
          <p:nvPr/>
        </p:nvSpPr>
        <p:spPr>
          <a:xfrm>
            <a:off x="1979712" y="564208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endParaRPr lang="es-MX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255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316</Words>
  <Application>Microsoft Office PowerPoint</Application>
  <PresentationFormat>Presentación en pantalla (4:3)</PresentationFormat>
  <Paragraphs>27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Cecilia Durán</dc:creator>
  <cp:lastModifiedBy>MARY CARMEN CARREON SIERRA</cp:lastModifiedBy>
  <cp:revision>127</cp:revision>
  <dcterms:created xsi:type="dcterms:W3CDTF">2014-01-16T16:02:08Z</dcterms:created>
  <dcterms:modified xsi:type="dcterms:W3CDTF">2022-01-21T15:11:15Z</dcterms:modified>
</cp:coreProperties>
</file>