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5" r:id="rId1"/>
    <p:sldMasterId id="2147484128" r:id="rId2"/>
  </p:sldMasterIdLst>
  <p:notesMasterIdLst>
    <p:notesMasterId r:id="rId11"/>
  </p:notesMasterIdLst>
  <p:sldIdLst>
    <p:sldId id="306" r:id="rId3"/>
    <p:sldId id="455" r:id="rId4"/>
    <p:sldId id="456" r:id="rId5"/>
    <p:sldId id="461" r:id="rId6"/>
    <p:sldId id="466" r:id="rId7"/>
    <p:sldId id="465" r:id="rId8"/>
    <p:sldId id="462" r:id="rId9"/>
    <p:sldId id="468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1" autoAdjust="0"/>
    <p:restoredTop sz="91611" autoAdjust="0"/>
  </p:normalViewPr>
  <p:slideViewPr>
    <p:cSldViewPr>
      <p:cViewPr varScale="1">
        <p:scale>
          <a:sx n="44" d="100"/>
          <a:sy n="44" d="100"/>
        </p:scale>
        <p:origin x="150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B70D5C5E-7D6C-489D-9DF1-29CC4598FBA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1263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BD6FE9-F104-41B0-9578-16EC50805C21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sz="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212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BD6FE9-F104-41B0-9578-16EC50805C2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Times New Roman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sz="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970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BD6FE9-F104-41B0-9578-16EC50805C2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Times New Roman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sz="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6459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BD6FE9-F104-41B0-9578-16EC50805C2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Times New Roman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sz="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3944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BD6FE9-F104-41B0-9578-16EC50805C2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Times New Roman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sz="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19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BD6FE9-F104-41B0-9578-16EC50805C2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Times New Roman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sz="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5856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587D1-4DB9-41EF-8093-BB5E4613BA36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058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27ED1-B83E-4549-9916-851461C7A55D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730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8A728-D6BA-490D-BA14-3C62520F0224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578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587D1-4DB9-41EF-8093-BB5E4613BA36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9789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19601-939E-4902-8834-1F4FB3D25E1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0195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5F3E1-75A8-49C5-B06F-935DBD95AD8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4228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61DAA-EB57-41A3-B70E-B6B29A40C163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8633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413BD-CB10-4B3F-82C8-B8AB27DD8457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6797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2245E-4F0F-4A56-9E30-9B50484C0A5E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323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FEF9E-1723-4E15-96AB-57BF2545842F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6998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06408-6703-4FBD-91E6-BB3B387109A7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148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19601-939E-4902-8834-1F4FB3D25E1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34284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E7347-BB41-4A09-8D0E-9E75DFF2691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987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27ED1-B83E-4549-9916-851461C7A55D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32024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8A728-D6BA-490D-BA14-3C62520F0224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16468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1270000"/>
            <a:ext cx="8004175" cy="48482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2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5F3E1-75A8-49C5-B06F-935DBD95AD8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337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61DAA-EB57-41A3-B70E-B6B29A40C163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789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413BD-CB10-4B3F-82C8-B8AB27DD8457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490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2245E-4F0F-4A56-9E30-9B50484C0A5E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635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FEF9E-1723-4E15-96AB-57BF2545842F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203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06408-6703-4FBD-91E6-BB3B387109A7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60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E7347-BB41-4A09-8D0E-9E75DFF2691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716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62245E-4F0F-4A56-9E30-9B50484C0A5E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28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62245E-4F0F-4A56-9E30-9B50484C0A5E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750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110E7E1-F8B4-27E1-919F-34E1E7AC8B39}"/>
              </a:ext>
            </a:extLst>
          </p:cNvPr>
          <p:cNvSpPr txBox="1"/>
          <p:nvPr/>
        </p:nvSpPr>
        <p:spPr>
          <a:xfrm>
            <a:off x="1412378" y="4509120"/>
            <a:ext cx="63192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Reforma en Materia de Vacaciones Dignas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82FB323C-7C98-43A8-B3F3-632F2155898A}"/>
              </a:ext>
            </a:extLst>
          </p:cNvPr>
          <p:cNvSpPr txBox="1"/>
          <p:nvPr/>
        </p:nvSpPr>
        <p:spPr>
          <a:xfrm>
            <a:off x="6804248" y="6453336"/>
            <a:ext cx="2036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www.amech.mx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0E55D4F-93BB-458F-9317-09D01E029684}"/>
              </a:ext>
            </a:extLst>
          </p:cNvPr>
          <p:cNvSpPr txBox="1"/>
          <p:nvPr/>
        </p:nvSpPr>
        <p:spPr>
          <a:xfrm>
            <a:off x="170646" y="332656"/>
            <a:ext cx="8802708" cy="5627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MX" b="1" dirty="0">
              <a:solidFill>
                <a:schemeClr val="accent1">
                  <a:lumMod val="50000"/>
                </a:schemeClr>
              </a:solidFill>
              <a:latin typeface="+mn-lt"/>
              <a:cs typeface="Arial"/>
            </a:endParaRPr>
          </a:p>
          <a:p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/>
              </a:rPr>
              <a:t>El 1° de enero 2023, entró en vigor el Decreto por el que se reforman los artículos 76 y 78 de la Ley Federal del Trabajo, en materia de vacaciones:</a:t>
            </a:r>
          </a:p>
          <a:p>
            <a:pPr>
              <a:lnSpc>
                <a:spcPct val="150000"/>
              </a:lnSpc>
            </a:pP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Artículo 76.-  </a:t>
            </a:r>
            <a:r>
              <a:rPr lang="es-MX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Las personas trabajadoras que tengan más de un año de servicios disfrutarán de un periodo anual de vacaciones pagadas, que en ningún caso podrá ser inferior a doce días laborables, y que aumentará en dos días laborables, hasta llegar a veinte por cada año subsecuente de servicios. A partir del sexto año, el periodo de vacaciones aumentará en dos días por cada cinco de servicios</a:t>
            </a:r>
          </a:p>
          <a:p>
            <a:pPr>
              <a:lnSpc>
                <a:spcPct val="150000"/>
              </a:lnSpc>
            </a:pPr>
            <a:endParaRPr lang="es-MX" sz="15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Artículo 78.-  </a:t>
            </a:r>
            <a:r>
              <a:rPr lang="es-MX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Del total del periodo que le corresponda conforme a lo previsto en el artículo 76 de esta Ley, la persona trabajadora disfrutará de doce días de vacaciones continuos, por lo menos. Dicho periodo, a potestad de la persona trabajadora podrá ser distribuido en la forma y tiempo que así lo requiera.</a:t>
            </a:r>
            <a:endParaRPr lang="es-MX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40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5" name="Rectángulo 4">
            <a:extLst>
              <a:ext uri="{FF2B5EF4-FFF2-40B4-BE49-F238E27FC236}">
                <a16:creationId xmlns:a16="http://schemas.microsoft.com/office/drawing/2014/main" id="{DFEFC57F-5874-4F60-AB3C-6B980A586938}"/>
              </a:ext>
            </a:extLst>
          </p:cNvPr>
          <p:cNvSpPr/>
          <p:nvPr/>
        </p:nvSpPr>
        <p:spPr>
          <a:xfrm>
            <a:off x="52114" y="692696"/>
            <a:ext cx="2314995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fontAlgn="base">
              <a:lnSpc>
                <a:spcPct val="90000"/>
              </a:lnSpc>
              <a:spcAft>
                <a:spcPts val="600"/>
              </a:spcAft>
              <a:buClrTx/>
              <a:buSzTx/>
              <a:tabLst/>
              <a:defRPr/>
            </a:pP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fontAlgn="base">
              <a:lnSpc>
                <a:spcPct val="9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Aplicación de Reforma </a:t>
            </a:r>
          </a:p>
          <a:p>
            <a:pPr marL="0" marR="0" lvl="0" indent="0" fontAlgn="base">
              <a:lnSpc>
                <a:spcPct val="9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Vacaciones</a:t>
            </a:r>
            <a:r>
              <a:rPr lang="es-MX" sz="35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Dignas</a:t>
            </a:r>
            <a:endParaRPr kumimoji="0" lang="es-MX" sz="3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fontAlgn="base">
              <a:lnSpc>
                <a:spcPct val="90000"/>
              </a:lnSpc>
              <a:spcAft>
                <a:spcPts val="600"/>
              </a:spcAft>
              <a:buClrTx/>
              <a:buSzTx/>
              <a:tabLst/>
              <a:defRPr/>
            </a:pP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354FB3E-B4B9-D03B-99F3-498EC29CB07F}"/>
              </a:ext>
            </a:extLst>
          </p:cNvPr>
          <p:cNvSpPr txBox="1"/>
          <p:nvPr/>
        </p:nvSpPr>
        <p:spPr>
          <a:xfrm>
            <a:off x="3987847" y="908720"/>
            <a:ext cx="4680845" cy="562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MX" sz="2200" dirty="0">
                <a:latin typeface="Calibri" panose="020F0502020204030204" pitchFamily="34" charset="0"/>
                <a:cs typeface="Calibri" panose="020F0502020204030204" pitchFamily="34" charset="0"/>
              </a:rPr>
              <a:t>Las reforma en materia de vacaciones </a:t>
            </a:r>
            <a:r>
              <a:rPr lang="es-MX" sz="2200" b="1" dirty="0">
                <a:latin typeface="Calibri" panose="020F0502020204030204" pitchFamily="34" charset="0"/>
                <a:cs typeface="Calibri" panose="020F0502020204030204" pitchFamily="34" charset="0"/>
              </a:rPr>
              <a:t>no aplica de manera retroactiva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MX" sz="2200" dirty="0">
                <a:latin typeface="Calibri" panose="020F0502020204030204" pitchFamily="34" charset="0"/>
                <a:cs typeface="Calibri" panose="020F0502020204030204" pitchFamily="34" charset="0"/>
              </a:rPr>
              <a:t>A partir del </a:t>
            </a:r>
            <a:r>
              <a:rPr lang="es-MX" sz="2200" b="1" dirty="0">
                <a:latin typeface="Calibri" panose="020F0502020204030204" pitchFamily="34" charset="0"/>
                <a:cs typeface="Calibri" panose="020F0502020204030204" pitchFamily="34" charset="0"/>
              </a:rPr>
              <a:t>1° de enero 2023 aplica la nueva tabla de vacaciones, </a:t>
            </a:r>
            <a:r>
              <a:rPr lang="es-MX" sz="2200" dirty="0">
                <a:latin typeface="Calibri" panose="020F0502020204030204" pitchFamily="34" charset="0"/>
                <a:cs typeface="Calibri" panose="020F0502020204030204" pitchFamily="34" charset="0"/>
              </a:rPr>
              <a:t>y conforme al Artículo 2° Transitorio del Decreto, las modificaciones aplicarán siempre que resulten más favorables para el(la) trabajador(a).</a:t>
            </a: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s-MX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MX" sz="2200" b="0" dirty="0">
                <a:latin typeface="Calibri" panose="020F0502020204030204" pitchFamily="34" charset="0"/>
                <a:cs typeface="Calibri" panose="020F0502020204030204" pitchFamily="34" charset="0"/>
              </a:rPr>
              <a:t>El derecho a vacaciones </a:t>
            </a:r>
            <a:r>
              <a:rPr lang="es-MX" sz="2200" b="1" dirty="0">
                <a:latin typeface="Calibri" panose="020F0502020204030204" pitchFamily="34" charset="0"/>
                <a:cs typeface="Calibri" panose="020F0502020204030204" pitchFamily="34" charset="0"/>
              </a:rPr>
              <a:t>se genera en la fecha del aniversario </a:t>
            </a:r>
            <a:r>
              <a:rPr lang="es-MX" sz="2200" b="0" dirty="0">
                <a:latin typeface="Calibri" panose="020F0502020204030204" pitchFamily="34" charset="0"/>
                <a:cs typeface="Calibri" panose="020F0502020204030204" pitchFamily="34" charset="0"/>
              </a:rPr>
              <a:t>del(la) trabajador(a)</a:t>
            </a:r>
            <a:endParaRPr lang="en-US" sz="2200" b="0" dirty="0"/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s-MX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42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9CE4E3F-B832-61CB-4715-D988B5E72CED}"/>
              </a:ext>
            </a:extLst>
          </p:cNvPr>
          <p:cNvSpPr txBox="1"/>
          <p:nvPr/>
        </p:nvSpPr>
        <p:spPr>
          <a:xfrm>
            <a:off x="251520" y="258901"/>
            <a:ext cx="86409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200" b="1" kern="100" dirty="0">
                <a:latin typeface="Calibri" panose="020F0502020204030204" pitchFamily="34" charset="0"/>
                <a:cs typeface="Calibri" panose="020F0502020204030204" pitchFamily="34" charset="0"/>
              </a:rPr>
              <a:t>El derecho a vacaciones se genera en la fecha del aniversario del(la) trabajador(a)</a:t>
            </a:r>
          </a:p>
          <a:p>
            <a:pPr algn="just"/>
            <a:r>
              <a:rPr lang="es-MX" sz="2200" b="1" kern="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200" kern="100" dirty="0">
                <a:latin typeface="Calibri" panose="020F0502020204030204" pitchFamily="34" charset="0"/>
                <a:cs typeface="Calibri" panose="020F0502020204030204" pitchFamily="34" charset="0"/>
              </a:rPr>
              <a:t>Si el aniversario del(la) trabajador(a) fue en 2022 tiene derecho a vacaciones conforme a la ley anterior, independientemente de la fecha en que disfrute de sus vacaciones.</a:t>
            </a:r>
            <a:endParaRPr lang="es-MX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A7C9275-1B68-DE02-F275-C380E1F336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1034"/>
          <a:stretch/>
        </p:blipFill>
        <p:spPr>
          <a:xfrm>
            <a:off x="1923" y="4293096"/>
            <a:ext cx="9142077" cy="256490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6D71A39-AAB4-DD3B-B20E-015F08B75B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2518664"/>
            <a:ext cx="3240360" cy="182067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FD8AE17-DD25-1897-AE99-7BD216F7E98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8280"/>
          <a:stretch/>
        </p:blipFill>
        <p:spPr>
          <a:xfrm>
            <a:off x="5076056" y="2518664"/>
            <a:ext cx="3312368" cy="169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570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5" name="Rectángulo 4">
            <a:extLst>
              <a:ext uri="{FF2B5EF4-FFF2-40B4-BE49-F238E27FC236}">
                <a16:creationId xmlns:a16="http://schemas.microsoft.com/office/drawing/2014/main" id="{DFEFC57F-5874-4F60-AB3C-6B980A586938}"/>
              </a:ext>
            </a:extLst>
          </p:cNvPr>
          <p:cNvSpPr/>
          <p:nvPr/>
        </p:nvSpPr>
        <p:spPr>
          <a:xfrm>
            <a:off x="52114" y="692696"/>
            <a:ext cx="2314995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fontAlgn="base">
              <a:lnSpc>
                <a:spcPct val="90000"/>
              </a:lnSpc>
              <a:spcAft>
                <a:spcPts val="600"/>
              </a:spcAft>
              <a:buClrTx/>
              <a:buSzTx/>
              <a:tabLst/>
              <a:defRPr/>
            </a:pP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fontAlgn="base">
              <a:lnSpc>
                <a:spcPct val="9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Aplicación de Reforma </a:t>
            </a:r>
          </a:p>
          <a:p>
            <a:pPr marL="0" marR="0" lvl="0" indent="0" fontAlgn="base">
              <a:lnSpc>
                <a:spcPct val="9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Vacaciones</a:t>
            </a:r>
            <a:r>
              <a:rPr lang="es-MX" sz="35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Dignas</a:t>
            </a:r>
            <a:endParaRPr kumimoji="0" lang="es-MX" sz="3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fontAlgn="base">
              <a:lnSpc>
                <a:spcPct val="90000"/>
              </a:lnSpc>
              <a:spcAft>
                <a:spcPts val="600"/>
              </a:spcAft>
              <a:buClrTx/>
              <a:buSzTx/>
              <a:tabLst/>
              <a:defRPr/>
            </a:pP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E91F0C5-B669-5782-A498-DDCD08A5D15B}"/>
              </a:ext>
            </a:extLst>
          </p:cNvPr>
          <p:cNvSpPr txBox="1"/>
          <p:nvPr/>
        </p:nvSpPr>
        <p:spPr>
          <a:xfrm>
            <a:off x="3987847" y="619896"/>
            <a:ext cx="4689446" cy="5618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200" dirty="0">
                <a:latin typeface="Calibri" panose="020F0502020204030204" pitchFamily="34" charset="0"/>
                <a:cs typeface="Calibri" panose="020F0502020204030204" pitchFamily="34" charset="0"/>
              </a:rPr>
              <a:t>Las vacaciones pendientes de 2021 – 2022 se disfrutarán conforme a los artículos anteriores a la reforma, </a:t>
            </a:r>
            <a:r>
              <a:rPr lang="es-MX" sz="2200" b="1" dirty="0">
                <a:latin typeface="Calibri" panose="020F0502020204030204" pitchFamily="34" charset="0"/>
                <a:cs typeface="Calibri" panose="020F0502020204030204" pitchFamily="34" charset="0"/>
              </a:rPr>
              <a:t>prescribiendo a los 18 meses de la fecha de aniversario.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MX" sz="2200" dirty="0">
                <a:latin typeface="Calibri" panose="020F0502020204030204" pitchFamily="34" charset="0"/>
                <a:cs typeface="Calibri" panose="020F0502020204030204" pitchFamily="34" charset="0"/>
              </a:rPr>
              <a:t>En caso de terminaciones laborables que se celebren a partir del 1° de enero de 2023, </a:t>
            </a:r>
            <a:r>
              <a:rPr lang="es-MX" sz="2200" b="1" dirty="0">
                <a:latin typeface="Calibri" panose="020F0502020204030204" pitchFamily="34" charset="0"/>
                <a:cs typeface="Calibri" panose="020F0502020204030204" pitchFamily="34" charset="0"/>
              </a:rPr>
              <a:t>el finiquito deberá calcularse con la parte proporcional de la nueva tabla</a:t>
            </a:r>
            <a:r>
              <a:rPr lang="es-MX" sz="2200" dirty="0">
                <a:latin typeface="Calibri" panose="020F0502020204030204" pitchFamily="34" charset="0"/>
                <a:cs typeface="Calibri" panose="020F0502020204030204" pitchFamily="34" charset="0"/>
              </a:rPr>
              <a:t>. (Artículo 79 LFT)</a:t>
            </a: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s-MX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MX" sz="2200" b="1" dirty="0">
                <a:latin typeface="Calibri" panose="020F0502020204030204" pitchFamily="34" charset="0"/>
                <a:cs typeface="Calibri" panose="020F0502020204030204" pitchFamily="34" charset="0"/>
              </a:rPr>
              <a:t>prima vacacional </a:t>
            </a:r>
            <a:r>
              <a:rPr lang="es-MX" sz="2200" dirty="0">
                <a:latin typeface="Calibri" panose="020F0502020204030204" pitchFamily="34" charset="0"/>
                <a:cs typeface="Calibri" panose="020F0502020204030204" pitchFamily="34" charset="0"/>
              </a:rPr>
              <a:t>no sufrió modificación - 25% (Artículo 80 LFT)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59136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B3E9CD4-336E-E5D3-CEDD-3B4E34D5B422}"/>
              </a:ext>
            </a:extLst>
          </p:cNvPr>
          <p:cNvSpPr txBox="1"/>
          <p:nvPr/>
        </p:nvSpPr>
        <p:spPr>
          <a:xfrm>
            <a:off x="206642" y="188640"/>
            <a:ext cx="8730716" cy="6564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Toda vez que la ley menciona que el periodo de </a:t>
            </a:r>
            <a:r>
              <a:rPr lang="es-MX" sz="2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 días continuos es a potestad del(la) trabajador(a)</a:t>
            </a:r>
            <a:r>
              <a:rPr lang="es-MX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s</a:t>
            </a:r>
            <a:r>
              <a:rPr lang="es-MX" sz="2200" dirty="0">
                <a:latin typeface="Calibri" panose="020F0502020204030204" pitchFamily="34" charset="0"/>
                <a:cs typeface="Calibri" panose="020F0502020204030204" pitchFamily="34" charset="0"/>
              </a:rPr>
              <a:t>e recomienda tener una política de vacaciones que contemple la debida programación para el goce de las vacaciones.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s-MX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es-MX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Ejemplo:</a:t>
            </a:r>
          </a:p>
          <a:p>
            <a:pPr marL="792163" indent="127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s-MX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Fecha de alta:              Julio 1°, 2022</a:t>
            </a:r>
          </a:p>
          <a:p>
            <a:pPr marL="792163" indent="127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Fecha de aniversario: Julio 1°, 2023</a:t>
            </a:r>
          </a:p>
          <a:p>
            <a:pPr marL="792163" indent="127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Vacaciones:                 Corresponden </a:t>
            </a:r>
            <a:r>
              <a:rPr lang="es-MX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 días</a:t>
            </a:r>
            <a:r>
              <a:rPr lang="es-MX" sz="2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2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</a:t>
            </a:r>
            <a:r>
              <a:rPr lang="es-MX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plica la nueva tabla)</a:t>
            </a:r>
          </a:p>
          <a:p>
            <a:pPr marL="792163" algn="just">
              <a:lnSpc>
                <a:spcPct val="107000"/>
              </a:lnSpc>
              <a:spcAft>
                <a:spcPts val="800"/>
              </a:spcAft>
            </a:pPr>
            <a:r>
              <a:rPr lang="es-MX" sz="2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N</a:t>
            </a:r>
            <a:r>
              <a:rPr lang="es-MX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aplica proporción por cad</a:t>
            </a:r>
            <a:r>
              <a:rPr lang="es-MX" sz="2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MX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año</a:t>
            </a:r>
          </a:p>
          <a:p>
            <a:pPr marL="449580" algn="just">
              <a:lnSpc>
                <a:spcPct val="107000"/>
              </a:lnSpc>
              <a:spcAft>
                <a:spcPts val="800"/>
              </a:spcAft>
            </a:pPr>
            <a:endParaRPr lang="es-MX" sz="22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3538" indent="-274638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200" dirty="0">
                <a:latin typeface="Calibri" panose="020F0502020204030204" pitchFamily="34" charset="0"/>
                <a:cs typeface="Calibri" panose="020F0502020204030204" pitchFamily="34" charset="0"/>
              </a:rPr>
              <a:t>En caso de no cumplir con las disposiciones,</a:t>
            </a:r>
          </a:p>
          <a:p>
            <a:pPr marL="88900" algn="just">
              <a:spcAft>
                <a:spcPts val="800"/>
              </a:spcAft>
            </a:pPr>
            <a:r>
              <a:rPr lang="es-MX" sz="2200" dirty="0">
                <a:latin typeface="Calibri" panose="020F0502020204030204" pitchFamily="34" charset="0"/>
                <a:cs typeface="Calibri" panose="020F0502020204030204" pitchFamily="34" charset="0"/>
              </a:rPr>
              <a:t>    las </a:t>
            </a:r>
            <a:r>
              <a:rPr lang="es-MX" sz="2200" b="1" dirty="0">
                <a:latin typeface="Calibri" panose="020F0502020204030204" pitchFamily="34" charset="0"/>
                <a:cs typeface="Calibri" panose="020F0502020204030204" pitchFamily="34" charset="0"/>
              </a:rPr>
              <a:t>multas</a:t>
            </a:r>
            <a:r>
              <a:rPr lang="es-MX" sz="2200" dirty="0">
                <a:latin typeface="Calibri" panose="020F0502020204030204" pitchFamily="34" charset="0"/>
                <a:cs typeface="Calibri" panose="020F0502020204030204" pitchFamily="34" charset="0"/>
              </a:rPr>
              <a:t> van de 50 a 250 UMAS</a:t>
            </a:r>
          </a:p>
          <a:p>
            <a:pPr marL="88900" algn="just">
              <a:spcAft>
                <a:spcPts val="800"/>
              </a:spcAft>
            </a:pPr>
            <a:r>
              <a:rPr lang="es-MX" sz="2200" dirty="0">
                <a:latin typeface="Calibri" panose="020F0502020204030204" pitchFamily="34" charset="0"/>
                <a:cs typeface="Calibri" panose="020F0502020204030204" pitchFamily="34" charset="0"/>
              </a:rPr>
              <a:t>    (hasta $26,000 aprox.)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200" kern="1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es-MX" sz="22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13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B7CD3A0-7CD3-A0A8-8E23-96CECBAE9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25" y="285750"/>
            <a:ext cx="8982075" cy="657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726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110E7E1-F8B4-27E1-919F-34E1E7AC8B39}"/>
              </a:ext>
            </a:extLst>
          </p:cNvPr>
          <p:cNvSpPr txBox="1"/>
          <p:nvPr/>
        </p:nvSpPr>
        <p:spPr>
          <a:xfrm>
            <a:off x="3347864" y="4653136"/>
            <a:ext cx="63192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2551089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3777</TotalTime>
  <Words>507</Words>
  <Application>Microsoft Office PowerPoint</Application>
  <PresentationFormat>Presentación en pantalla (4:3)</PresentationFormat>
  <Paragraphs>47</Paragraphs>
  <Slides>8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Wingdings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Cecilia Durán</dc:creator>
  <cp:lastModifiedBy>Cecilia Duran</cp:lastModifiedBy>
  <cp:revision>254</cp:revision>
  <dcterms:created xsi:type="dcterms:W3CDTF">2014-01-16T16:02:08Z</dcterms:created>
  <dcterms:modified xsi:type="dcterms:W3CDTF">2023-02-16T15:51:31Z</dcterms:modified>
</cp:coreProperties>
</file>